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0" r:id="rId3"/>
    <p:sldId id="259" r:id="rId4"/>
    <p:sldId id="273" r:id="rId5"/>
    <p:sldId id="261" r:id="rId6"/>
    <p:sldId id="272" r:id="rId7"/>
    <p:sldId id="285" r:id="rId8"/>
    <p:sldId id="281" r:id="rId9"/>
    <p:sldId id="282" r:id="rId10"/>
    <p:sldId id="283" r:id="rId11"/>
    <p:sldId id="284" r:id="rId12"/>
    <p:sldId id="280" r:id="rId13"/>
    <p:sldId id="278" r:id="rId14"/>
    <p:sldId id="279" r:id="rId15"/>
    <p:sldId id="262" r:id="rId16"/>
    <p:sldId id="263" r:id="rId17"/>
    <p:sldId id="276" r:id="rId18"/>
    <p:sldId id="264" r:id="rId19"/>
    <p:sldId id="265" r:id="rId20"/>
    <p:sldId id="266" r:id="rId21"/>
    <p:sldId id="277" r:id="rId22"/>
    <p:sldId id="267" r:id="rId23"/>
    <p:sldId id="271"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276" autoAdjust="0"/>
    <p:restoredTop sz="94660"/>
  </p:normalViewPr>
  <p:slideViewPr>
    <p:cSldViewPr>
      <p:cViewPr varScale="1">
        <p:scale>
          <a:sx n="88" d="100"/>
          <a:sy n="88" d="100"/>
        </p:scale>
        <p:origin x="-126" y="-4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11CB270-7C2C-4CB3-BAD4-F829CC9AFBEA}" type="datetimeFigureOut">
              <a:rPr lang="en-AU"/>
              <a:pPr>
                <a:defRPr/>
              </a:pPr>
              <a:t>1/01/2001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8231068-EFC3-41DD-9245-0E34FCA837E0}" type="slidenum">
              <a:rPr lang="en-AU"/>
              <a:pPr>
                <a:defRPr/>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AU"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F5611A-D138-4B19-8FC3-12071E500688}" type="slidenum">
              <a:rPr lang="en-AU">
                <a:cs typeface="Arial" charset="0"/>
              </a:rPr>
              <a:pPr fontAlgn="base">
                <a:spcBef>
                  <a:spcPct val="0"/>
                </a:spcBef>
                <a:spcAft>
                  <a:spcPct val="0"/>
                </a:spcAft>
              </a:pPr>
              <a:t>19</a:t>
            </a:fld>
            <a:endParaRPr lang="en-A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E53FB6A0-9BD2-41A5-8198-32E57FF7E26E}" type="datetimeFigureOut">
              <a:rPr lang="en-AU"/>
              <a:pPr>
                <a:defRPr/>
              </a:pPr>
              <a:t>1/01/2001</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0872B1F-58B1-46BC-8698-6DE769920CF0}" type="slidenum">
              <a:rPr lang="en-AU"/>
              <a:pPr>
                <a:defRPr/>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41A24190-7E5E-4BB3-860C-48EFA776E248}" type="datetimeFigureOut">
              <a:rPr lang="en-AU"/>
              <a:pPr>
                <a:defRPr/>
              </a:pPr>
              <a:t>1/01/2001</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B296A5A5-6239-48CC-BC3C-191476A59615}" type="slidenum">
              <a:rPr lang="en-AU"/>
              <a:pPr>
                <a:defRPr/>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621988BE-5837-4B10-ACD8-F86B0A95EE25}" type="datetimeFigureOut">
              <a:rPr lang="en-AU"/>
              <a:pPr>
                <a:defRPr/>
              </a:pPr>
              <a:t>1/01/2001</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E38D7EB6-91AB-41F7-B187-17B81B417103}" type="slidenum">
              <a:rPr lang="en-AU"/>
              <a:pPr>
                <a:defRPr/>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2EC8F0C9-C890-460C-9371-C1D0653ED3FB}" type="datetimeFigureOut">
              <a:rPr lang="en-AU"/>
              <a:pPr>
                <a:defRPr/>
              </a:pPr>
              <a:t>1/01/2001</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D932533C-DA8A-485E-AFF3-B21E584822AA}" type="slidenum">
              <a:rPr lang="en-AU"/>
              <a:pPr>
                <a:defRPr/>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612C07E-098F-4330-98EA-417CDB2B8E00}" type="datetimeFigureOut">
              <a:rPr lang="en-AU"/>
              <a:pPr>
                <a:defRPr/>
              </a:pPr>
              <a:t>1/01/2001</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62E1B54F-1CAE-4506-B0F4-6CD2F6FCBCB5}" type="slidenum">
              <a:rPr lang="en-AU"/>
              <a:pPr>
                <a:defRPr/>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17C3F6C6-631C-4386-ABA2-2633E9914182}" type="datetimeFigureOut">
              <a:rPr lang="en-AU"/>
              <a:pPr>
                <a:defRPr/>
              </a:pPr>
              <a:t>1/01/2001</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67EFB9DC-AFA3-43F0-8F08-5CB31C4D5EA0}" type="slidenum">
              <a:rPr lang="en-AU"/>
              <a:pPr>
                <a:defRPr/>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930B765B-DA3E-4E32-9925-40167B531C89}" type="datetimeFigureOut">
              <a:rPr lang="en-AU"/>
              <a:pPr>
                <a:defRPr/>
              </a:pPr>
              <a:t>1/01/2001</a:t>
            </a:fld>
            <a:endParaRPr lang="en-AU" dirty="0"/>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052BD72B-FCD1-4BEE-BCF4-ABB53DACFF24}" type="slidenum">
              <a:rPr lang="en-AU"/>
              <a:pPr>
                <a:defRPr/>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7816EA00-59C2-4BCA-9F9F-6E12A8FE5B30}" type="datetimeFigureOut">
              <a:rPr lang="en-AU"/>
              <a:pPr>
                <a:defRPr/>
              </a:pPr>
              <a:t>1/01/2001</a:t>
            </a:fld>
            <a:endParaRPr lang="en-AU" dirty="0"/>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0A9D9014-9334-4FAF-A947-6B71FCF74122}" type="slidenum">
              <a:rPr lang="en-AU"/>
              <a:pPr>
                <a:defRPr/>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5932518-73B9-43C9-A398-C789223A34C7}" type="datetimeFigureOut">
              <a:rPr lang="en-AU"/>
              <a:pPr>
                <a:defRPr/>
              </a:pPr>
              <a:t>1/01/2001</a:t>
            </a:fld>
            <a:endParaRPr lang="en-AU" dirty="0"/>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070688AC-B4E2-4148-B6A7-42FD1CEFF1D7}" type="slidenum">
              <a:rPr lang="en-AU"/>
              <a:pPr>
                <a:defRPr/>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825910-B066-474A-AB79-6AD0BB203BB5}" type="datetimeFigureOut">
              <a:rPr lang="en-AU"/>
              <a:pPr>
                <a:defRPr/>
              </a:pPr>
              <a:t>1/01/2001</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6CCB7449-2CD3-461C-B4EA-3B4099AEBC8E}" type="slidenum">
              <a:rPr lang="en-AU"/>
              <a:pPr>
                <a:defRPr/>
              </a:pPr>
              <a:t>‹#›</a:t>
            </a:fld>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5E28182-B99D-4533-9679-520F5AAFE3C9}" type="datetimeFigureOut">
              <a:rPr lang="en-AU"/>
              <a:pPr>
                <a:defRPr/>
              </a:pPr>
              <a:t>1/01/2001</a:t>
            </a:fld>
            <a:endParaRPr lang="en-AU" dirty="0"/>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D9E991A7-43B3-4987-86FA-E1F7CBABCED7}" type="slidenum">
              <a:rPr lang="en-AU"/>
              <a:pPr>
                <a:defRPr/>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7001">
              <a:srgbClr val="E6E6E6"/>
            </a:gs>
            <a:gs pos="32001">
              <a:srgbClr val="7D8496"/>
            </a:gs>
            <a:gs pos="47000">
              <a:srgbClr val="E6E6E6"/>
            </a:gs>
            <a:gs pos="85001">
              <a:srgbClr val="7D8496"/>
            </a:gs>
            <a:gs pos="100000">
              <a:srgbClr val="E6E6E6"/>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03EADEE-23D7-4E4D-883C-CC06E98F2307}" type="datetimeFigureOut">
              <a:rPr lang="en-AU"/>
              <a:pPr>
                <a:defRPr/>
              </a:pPr>
              <a:t>1/01/2001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E70651E-9F9F-495E-AE50-2D5922EB41AE}" type="slidenum">
              <a:rPr lang="en-AU"/>
              <a:pPr>
                <a:defRPr/>
              </a:pPr>
              <a:t>‹#›</a:t>
            </a:fld>
            <a:endParaRPr lang="en-A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upload.wikimedia.org/wikipedia/en/8/87/Ezra_Pound_2.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audio" Target="file:///C:\Users\Owner\Desktop\Songs\Songs\Ezra%20Pound-%20Imagist%20Poetry.mp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File:Ezra Pound 2.jpg">
            <a:hlinkClick r:id="rId2"/>
          </p:cNvPr>
          <p:cNvPicPr>
            <a:picLocks noChangeAspect="1" noChangeArrowheads="1"/>
          </p:cNvPicPr>
          <p:nvPr/>
        </p:nvPicPr>
        <p:blipFill>
          <a:blip r:embed="rId3"/>
          <a:srcRect/>
          <a:stretch>
            <a:fillRect/>
          </a:stretch>
        </p:blipFill>
        <p:spPr bwMode="auto">
          <a:xfrm>
            <a:off x="0" y="0"/>
            <a:ext cx="9144000" cy="6902450"/>
          </a:xfrm>
          <a:prstGeom prst="rect">
            <a:avLst/>
          </a:prstGeom>
          <a:noFill/>
          <a:ln w="9525">
            <a:noFill/>
            <a:miter lim="800000"/>
            <a:headEnd/>
            <a:tailEnd/>
          </a:ln>
        </p:spPr>
      </p:pic>
      <p:sp>
        <p:nvSpPr>
          <p:cNvPr id="14338" name="Title 1"/>
          <p:cNvSpPr>
            <a:spLocks noGrp="1"/>
          </p:cNvSpPr>
          <p:nvPr>
            <p:ph type="ctrTitle"/>
          </p:nvPr>
        </p:nvSpPr>
        <p:spPr>
          <a:xfrm>
            <a:off x="684213" y="260350"/>
            <a:ext cx="7772400" cy="1470025"/>
          </a:xfrm>
        </p:spPr>
        <p:txBody>
          <a:bodyPr/>
          <a:lstStyle/>
          <a:p>
            <a:r>
              <a:rPr lang="en-AU" sz="4800" smtClean="0">
                <a:solidFill>
                  <a:srgbClr val="FF0000"/>
                </a:solidFill>
                <a:latin typeface="Britannic Bold" pitchFamily="34" charset="0"/>
                <a:cs typeface="Aharoni" pitchFamily="2" charset="-79"/>
              </a:rPr>
              <a:t>EZRA POUND-A MAN OF MODERNITY</a:t>
            </a:r>
          </a:p>
        </p:txBody>
      </p:sp>
      <p:sp>
        <p:nvSpPr>
          <p:cNvPr id="14339" name="Subtitle 2"/>
          <p:cNvSpPr>
            <a:spLocks noGrp="1"/>
          </p:cNvSpPr>
          <p:nvPr>
            <p:ph type="subTitle" idx="1"/>
          </p:nvPr>
        </p:nvSpPr>
        <p:spPr>
          <a:xfrm>
            <a:off x="1908175" y="5661025"/>
            <a:ext cx="5256213" cy="863600"/>
          </a:xfrm>
        </p:spPr>
        <p:txBody>
          <a:bodyPr/>
          <a:lstStyle/>
          <a:p>
            <a:r>
              <a:rPr lang="en-AU" b="1" smtClean="0">
                <a:solidFill>
                  <a:srgbClr val="FF0000"/>
                </a:solidFill>
                <a:latin typeface="Britannic Bold" pitchFamily="34" charset="0"/>
              </a:rPr>
              <a:t>JASMIN YALDA</a:t>
            </a: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AU" sz="5400" b="1" smtClean="0">
                <a:solidFill>
                  <a:srgbClr val="FF0000"/>
                </a:solidFill>
                <a:latin typeface="AR CHRISTY"/>
              </a:rPr>
              <a:t>Stylistic techniques</a:t>
            </a:r>
          </a:p>
        </p:txBody>
      </p:sp>
      <p:sp>
        <p:nvSpPr>
          <p:cNvPr id="43011" name="Content Placeholder 2"/>
          <p:cNvSpPr>
            <a:spLocks noGrp="1"/>
          </p:cNvSpPr>
          <p:nvPr>
            <p:ph idx="4294967295"/>
          </p:nvPr>
        </p:nvSpPr>
        <p:spPr>
          <a:xfrm>
            <a:off x="0" y="1052513"/>
            <a:ext cx="9144000" cy="5805487"/>
          </a:xfrm>
        </p:spPr>
        <p:txBody>
          <a:bodyPr/>
          <a:lstStyle/>
          <a:p>
            <a:pPr>
              <a:buFont typeface="Arial" charset="0"/>
              <a:buNone/>
            </a:pPr>
            <a:r>
              <a:rPr lang="en-AU" sz="1600" b="1" smtClean="0">
                <a:solidFill>
                  <a:srgbClr val="FF0000"/>
                </a:solidFill>
              </a:rPr>
              <a:t>Structure: </a:t>
            </a:r>
            <a:r>
              <a:rPr lang="en-AU" sz="1600" smtClean="0"/>
              <a:t>Written in a Japanese haiku style, Pound’s use of only fourteen words typifies Imagism’s focus on economy of language, precision of imagery and experimenting with non-traditional verse forms. Notably, the number of words in the poem is the same as the number of lines in a sonnet. </a:t>
            </a:r>
          </a:p>
          <a:p>
            <a:pPr>
              <a:buFont typeface="Arial" charset="0"/>
              <a:buNone/>
            </a:pPr>
            <a:r>
              <a:rPr lang="en-AU" sz="1600" b="1" smtClean="0">
                <a:solidFill>
                  <a:srgbClr val="FF0000"/>
                </a:solidFill>
              </a:rPr>
              <a:t>Punctuation: </a:t>
            </a:r>
            <a:r>
              <a:rPr lang="en-AU" sz="1600" smtClean="0"/>
              <a:t>The pivotal semi-colon has sparked debate as to whether the first line is in fact subordinate to the second or both lines are of equal, independent importance. Arguably the heart of the poem is not the first line, nor the second, but the mental process that links the two together. </a:t>
            </a:r>
          </a:p>
          <a:p>
            <a:pPr>
              <a:buFont typeface="Arial" charset="0"/>
              <a:buNone/>
            </a:pPr>
            <a:r>
              <a:rPr lang="en-AU" sz="1600" b="1" smtClean="0">
                <a:solidFill>
                  <a:srgbClr val="FF0000"/>
                </a:solidFill>
              </a:rPr>
              <a:t>Word Choice: </a:t>
            </a:r>
            <a:r>
              <a:rPr lang="en-AU" sz="1600" smtClean="0"/>
              <a:t>The word “apparition,” is considered crucial as it evokes a mystical and supernatural sense of vagueness.</a:t>
            </a:r>
          </a:p>
          <a:p>
            <a:pPr>
              <a:buFont typeface="Arial" charset="0"/>
              <a:buNone/>
            </a:pPr>
            <a:r>
              <a:rPr lang="en-AU" sz="1600" b="1" smtClean="0">
                <a:solidFill>
                  <a:srgbClr val="FF0000"/>
                </a:solidFill>
              </a:rPr>
              <a:t>Paradox: </a:t>
            </a:r>
            <a:r>
              <a:rPr lang="en-AU" sz="1600" smtClean="0"/>
              <a:t>The plosive word ‘Petals’ conjures ideas of delicate, feminine beauty which contrasts with the bleakness of the ‘wet, black bough’.</a:t>
            </a:r>
          </a:p>
          <a:p>
            <a:pPr>
              <a:buFont typeface="Arial" charset="0"/>
              <a:buNone/>
            </a:pPr>
            <a:r>
              <a:rPr lang="en-AU" sz="1600" b="1" smtClean="0">
                <a:solidFill>
                  <a:srgbClr val="FF0000"/>
                </a:solidFill>
              </a:rPr>
              <a:t>Metaphor: </a:t>
            </a:r>
            <a:r>
              <a:rPr lang="en-AU" sz="1600" smtClean="0"/>
              <a:t>Pound contrasts the factual, mundane image that he actually witnessed with a metaphor from nature and thus infuses this “apparition” with visual beauty.  The metro itself is a metaphor for the Industrial Revolution that was taking place during this period, indicating to the reader that this period was a time of immense change not only on a psychological scale but on a technological level as well. </a:t>
            </a:r>
          </a:p>
          <a:p>
            <a:pPr>
              <a:buFont typeface="Arial" charset="0"/>
              <a:buNone/>
            </a:pPr>
            <a:r>
              <a:rPr lang="en-AU" sz="1600" b="1" smtClean="0">
                <a:solidFill>
                  <a:srgbClr val="CC0000"/>
                </a:solidFill>
              </a:rPr>
              <a:t>Stream of consciousness:</a:t>
            </a:r>
            <a:r>
              <a:rPr lang="en-AU" sz="1600" smtClean="0"/>
              <a:t> The two sentences flow into each other, demonstrating the incongruent thought-processes of the human mind and hence creating intense emotion.</a:t>
            </a:r>
          </a:p>
          <a:p>
            <a:pPr>
              <a:buFont typeface="Arial" charset="0"/>
              <a:buNone/>
            </a:pPr>
            <a:r>
              <a:rPr lang="en-AU" sz="1600" b="1" smtClean="0">
                <a:solidFill>
                  <a:srgbClr val="FF0000"/>
                </a:solidFill>
              </a:rPr>
              <a:t>The Super-pository technique: </a:t>
            </a:r>
            <a:r>
              <a:rPr lang="en-AU" sz="1600" smtClean="0"/>
              <a:t>There is a quick transition from the statement of the first line to the second line’s vivid metaphor; this ‘super-pository’ technique exemplifies the Japanese haiku style.</a:t>
            </a:r>
          </a:p>
          <a:p>
            <a:pPr>
              <a:buFont typeface="Arial" charset="0"/>
              <a:buNone/>
            </a:pPr>
            <a:r>
              <a:rPr lang="en-AU" sz="1600" smtClean="0"/>
              <a:t> </a:t>
            </a:r>
          </a:p>
          <a:p>
            <a:endParaRPr lang="en-AU" sz="1600" smtClean="0"/>
          </a:p>
        </p:txBody>
      </p:sp>
    </p:spTree>
  </p:cSld>
  <p:clrMapOvr>
    <a:masterClrMapping/>
  </p:clrMapOvr>
  <p:transition>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AU" sz="4000" b="1" smtClean="0">
                <a:solidFill>
                  <a:srgbClr val="FF0000"/>
                </a:solidFill>
                <a:latin typeface="AR CHRISTY"/>
              </a:rPr>
              <a:t/>
            </a:r>
            <a:br>
              <a:rPr lang="en-AU" sz="4000" b="1" smtClean="0">
                <a:solidFill>
                  <a:srgbClr val="FF0000"/>
                </a:solidFill>
                <a:latin typeface="AR CHRISTY"/>
              </a:rPr>
            </a:br>
            <a:r>
              <a:rPr lang="en-AU" sz="4000" b="1" smtClean="0">
                <a:solidFill>
                  <a:srgbClr val="FF0000"/>
                </a:solidFill>
                <a:latin typeface="AR CHRISTY"/>
              </a:rPr>
              <a:t>Time to appreciate some rather ‘short’ poetry-contribution to Modernity</a:t>
            </a:r>
          </a:p>
        </p:txBody>
      </p:sp>
      <p:sp>
        <p:nvSpPr>
          <p:cNvPr id="3" name="Content Placeholder 2"/>
          <p:cNvSpPr>
            <a:spLocks noGrp="1"/>
          </p:cNvSpPr>
          <p:nvPr>
            <p:ph idx="4294967295"/>
          </p:nvPr>
        </p:nvSpPr>
        <p:spPr>
          <a:xfrm>
            <a:off x="0" y="1700213"/>
            <a:ext cx="4835525" cy="4852987"/>
          </a:xfrm>
        </p:spPr>
        <p:txBody>
          <a:bodyPr>
            <a:normAutofit/>
          </a:bodyPr>
          <a:lstStyle/>
          <a:p>
            <a:pPr>
              <a:lnSpc>
                <a:spcPct val="80000"/>
              </a:lnSpc>
              <a:buFont typeface="Arial" charset="0"/>
              <a:buNone/>
            </a:pPr>
            <a:r>
              <a:rPr lang="en-AU" sz="2200" smtClean="0"/>
              <a:t>     </a:t>
            </a:r>
          </a:p>
          <a:p>
            <a:pPr>
              <a:lnSpc>
                <a:spcPct val="80000"/>
              </a:lnSpc>
              <a:buFont typeface="Arial" charset="0"/>
              <a:buNone/>
            </a:pPr>
            <a:r>
              <a:rPr lang="en-AU" sz="2200" smtClean="0"/>
              <a:t>     The poem is successful in contributing to the tantalising literature found within the period of Modernity. It is an early work of Modernist poetry as it attempts to "break from the pentameter", incorporates the use of visual spacing as a poetic device, and contains not a single verb. It passes like a thought- imitating the natural thought processes of the human mind during a time which was concerned with unconventional ways of representing raw truths.</a:t>
            </a:r>
          </a:p>
        </p:txBody>
      </p:sp>
      <p:pic>
        <p:nvPicPr>
          <p:cNvPr id="44036" name="Picture 2" descr="C:\Users\Owner\Desktop\imagesCAWMC5WI.jpg"/>
          <p:cNvPicPr>
            <a:picLocks noChangeAspect="1" noChangeArrowheads="1"/>
          </p:cNvPicPr>
          <p:nvPr/>
        </p:nvPicPr>
        <p:blipFill>
          <a:blip r:embed="rId2"/>
          <a:srcRect/>
          <a:stretch>
            <a:fillRect/>
          </a:stretch>
        </p:blipFill>
        <p:spPr bwMode="auto">
          <a:xfrm>
            <a:off x="4935538" y="2420938"/>
            <a:ext cx="3906837" cy="2808287"/>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p:txBody>
          <a:bodyPr/>
          <a:lstStyle/>
          <a:p>
            <a:r>
              <a:rPr lang="en-AU" sz="5400" smtClean="0">
                <a:solidFill>
                  <a:srgbClr val="FF0000"/>
                </a:solidFill>
                <a:latin typeface="AR CHRISTY"/>
              </a:rPr>
              <a:t>Now, you try!</a:t>
            </a:r>
          </a:p>
        </p:txBody>
      </p:sp>
      <p:sp>
        <p:nvSpPr>
          <p:cNvPr id="3" name="Content Placeholder 2"/>
          <p:cNvSpPr>
            <a:spLocks noGrp="1"/>
          </p:cNvSpPr>
          <p:nvPr>
            <p:ph idx="4294967295"/>
          </p:nvPr>
        </p:nvSpPr>
        <p:spPr>
          <a:xfrm>
            <a:off x="395288" y="1268413"/>
            <a:ext cx="3384550" cy="5329237"/>
          </a:xfrm>
        </p:spPr>
        <p:txBody>
          <a:bodyPr>
            <a:normAutofit/>
          </a:bodyPr>
          <a:lstStyle/>
          <a:p>
            <a:pPr>
              <a:lnSpc>
                <a:spcPct val="80000"/>
              </a:lnSpc>
              <a:buFont typeface="Arial" charset="0"/>
              <a:buNone/>
            </a:pPr>
            <a:r>
              <a:rPr lang="en-AU" sz="2400" smtClean="0">
                <a:cs typeface="Times New Roman" pitchFamily="18" charset="0"/>
              </a:rPr>
              <a:t>     In true Ezra Pound style, look at the painting that is in front of you. Observe it and whenever your ready, compose two sentences that encapsulate the intense emotions you feel when you gaze at the image. Make it as unconventional as possible but make sure to stick to the ideas that typify Imagism.</a:t>
            </a:r>
          </a:p>
          <a:p>
            <a:pPr>
              <a:lnSpc>
                <a:spcPct val="80000"/>
              </a:lnSpc>
              <a:buFont typeface="Arial" charset="0"/>
              <a:buNone/>
            </a:pPr>
            <a:r>
              <a:rPr lang="en-AU" sz="2400" smtClean="0">
                <a:cs typeface="Times New Roman" pitchFamily="18" charset="0"/>
              </a:rPr>
              <a:t>   You have five minutes, you may begin!</a:t>
            </a:r>
          </a:p>
        </p:txBody>
      </p:sp>
      <p:pic>
        <p:nvPicPr>
          <p:cNvPr id="39940" name="Picture 2" descr="C:\Users\Owner\Desktop\writing-a-letter1.jpg"/>
          <p:cNvPicPr>
            <a:picLocks noChangeAspect="1" noChangeArrowheads="1"/>
          </p:cNvPicPr>
          <p:nvPr/>
        </p:nvPicPr>
        <p:blipFill>
          <a:blip r:embed="rId2"/>
          <a:srcRect/>
          <a:stretch>
            <a:fillRect/>
          </a:stretch>
        </p:blipFill>
        <p:spPr bwMode="auto">
          <a:xfrm>
            <a:off x="4140200" y="2133600"/>
            <a:ext cx="4440238" cy="3167063"/>
          </a:xfrm>
          <a:prstGeom prst="rect">
            <a:avLst/>
          </a:prstGeom>
          <a:noFill/>
          <a:ln w="9525">
            <a:noFill/>
            <a:miter lim="800000"/>
            <a:headEnd/>
            <a:tailEnd/>
          </a:ln>
        </p:spPr>
      </p:pic>
    </p:spTree>
  </p:cSld>
  <p:clrMapOvr>
    <a:masterClrMapping/>
  </p:clrMapOvr>
  <p:transition>
    <p:plu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idx="4294967295"/>
          </p:nvPr>
        </p:nvSpPr>
        <p:spPr/>
        <p:txBody>
          <a:bodyPr/>
          <a:lstStyle/>
          <a:p>
            <a:r>
              <a:rPr lang="en-AU" sz="5400" b="1" smtClean="0">
                <a:solidFill>
                  <a:srgbClr val="FF0000"/>
                </a:solidFill>
                <a:latin typeface="AR CHRISTY"/>
              </a:rPr>
              <a:t>The muse of literature</a:t>
            </a:r>
            <a:r>
              <a:rPr lang="en-AU" sz="5400" smtClean="0">
                <a:solidFill>
                  <a:srgbClr val="FF0000"/>
                </a:solidFill>
                <a:latin typeface="AR CHRISTY"/>
              </a:rPr>
              <a:t>...</a:t>
            </a:r>
          </a:p>
        </p:txBody>
      </p:sp>
      <p:pic>
        <p:nvPicPr>
          <p:cNvPr id="37891" name="Content Placeholder 3" descr="http://www.edvard-munch.com/Paintings/anxiety/scream_3.jpg"/>
          <p:cNvPicPr>
            <a:picLocks noGrp="1"/>
          </p:cNvPicPr>
          <p:nvPr>
            <p:ph idx="4294967295"/>
          </p:nvPr>
        </p:nvPicPr>
        <p:blipFill>
          <a:blip r:embed="rId2"/>
          <a:srcRect/>
          <a:stretch>
            <a:fillRect/>
          </a:stretch>
        </p:blipFill>
        <p:spPr>
          <a:xfrm>
            <a:off x="179388" y="1557338"/>
            <a:ext cx="3019425" cy="3810000"/>
          </a:xfrm>
        </p:spPr>
      </p:pic>
      <p:pic>
        <p:nvPicPr>
          <p:cNvPr id="37892" name="Picture 4" descr="http://chikinita.files.wordpress.com/2009/05/guernica1.jpg"/>
          <p:cNvPicPr>
            <a:picLocks noChangeAspect="1" noChangeArrowheads="1"/>
          </p:cNvPicPr>
          <p:nvPr/>
        </p:nvPicPr>
        <p:blipFill>
          <a:blip r:embed="rId3"/>
          <a:srcRect/>
          <a:stretch>
            <a:fillRect/>
          </a:stretch>
        </p:blipFill>
        <p:spPr bwMode="auto">
          <a:xfrm>
            <a:off x="3413125" y="1844675"/>
            <a:ext cx="5730875" cy="3224213"/>
          </a:xfrm>
          <a:prstGeom prst="rect">
            <a:avLst/>
          </a:prstGeom>
          <a:noFill/>
          <a:ln w="9525">
            <a:noFill/>
            <a:miter lim="800000"/>
            <a:headEnd/>
            <a:tailEnd/>
          </a:ln>
        </p:spPr>
      </p:pic>
      <p:sp>
        <p:nvSpPr>
          <p:cNvPr id="37893" name="TextBox 5"/>
          <p:cNvSpPr txBox="1">
            <a:spLocks noChangeArrowheads="1"/>
          </p:cNvSpPr>
          <p:nvPr/>
        </p:nvSpPr>
        <p:spPr bwMode="auto">
          <a:xfrm>
            <a:off x="684213" y="5516563"/>
            <a:ext cx="2808287" cy="647700"/>
          </a:xfrm>
          <a:prstGeom prst="rect">
            <a:avLst/>
          </a:prstGeom>
          <a:noFill/>
          <a:ln w="9525">
            <a:noFill/>
            <a:miter lim="800000"/>
            <a:headEnd/>
            <a:tailEnd/>
          </a:ln>
        </p:spPr>
        <p:txBody>
          <a:bodyPr>
            <a:spAutoFit/>
          </a:bodyPr>
          <a:lstStyle/>
          <a:p>
            <a:r>
              <a:rPr lang="en-AU" b="1" u="sng">
                <a:latin typeface="Calibri" pitchFamily="34" charset="0"/>
              </a:rPr>
              <a:t>The Scream</a:t>
            </a:r>
            <a:r>
              <a:rPr lang="en-AU" b="1">
                <a:latin typeface="Calibri" pitchFamily="34" charset="0"/>
              </a:rPr>
              <a:t>-Edvard Munch 1893-1910</a:t>
            </a:r>
          </a:p>
        </p:txBody>
      </p:sp>
      <p:sp>
        <p:nvSpPr>
          <p:cNvPr id="37894" name="TextBox 7"/>
          <p:cNvSpPr txBox="1">
            <a:spLocks noChangeArrowheads="1"/>
          </p:cNvSpPr>
          <p:nvPr/>
        </p:nvSpPr>
        <p:spPr bwMode="auto">
          <a:xfrm>
            <a:off x="4500563" y="5661025"/>
            <a:ext cx="3816350" cy="400050"/>
          </a:xfrm>
          <a:prstGeom prst="rect">
            <a:avLst/>
          </a:prstGeom>
          <a:noFill/>
          <a:ln w="9525">
            <a:noFill/>
            <a:miter lim="800000"/>
            <a:headEnd/>
            <a:tailEnd/>
          </a:ln>
        </p:spPr>
        <p:txBody>
          <a:bodyPr>
            <a:spAutoFit/>
          </a:bodyPr>
          <a:lstStyle/>
          <a:p>
            <a:r>
              <a:rPr lang="en-AU" sz="2000" b="1" u="sng">
                <a:latin typeface="Calibri" pitchFamily="34" charset="0"/>
              </a:rPr>
              <a:t>Guernica</a:t>
            </a:r>
            <a:r>
              <a:rPr lang="en-AU" sz="2000" b="1">
                <a:latin typeface="Calibri" pitchFamily="34" charset="0"/>
              </a:rPr>
              <a:t>-Pablo Picasso 1937</a:t>
            </a:r>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p:txBody>
          <a:bodyPr/>
          <a:lstStyle/>
          <a:p>
            <a:r>
              <a:rPr lang="en-AU" b="1" smtClean="0">
                <a:solidFill>
                  <a:srgbClr val="FF0000"/>
                </a:solidFill>
                <a:latin typeface="AR CHRISTY"/>
              </a:rPr>
              <a:t>Is what you PERCIEVE!</a:t>
            </a:r>
          </a:p>
        </p:txBody>
      </p:sp>
      <p:sp>
        <p:nvSpPr>
          <p:cNvPr id="3" name="Content Placeholder 2"/>
          <p:cNvSpPr>
            <a:spLocks noGrp="1"/>
          </p:cNvSpPr>
          <p:nvPr>
            <p:ph idx="4294967295"/>
          </p:nvPr>
        </p:nvSpPr>
        <p:spPr/>
        <p:txBody>
          <a:bodyPr>
            <a:normAutofit/>
          </a:bodyPr>
          <a:lstStyle/>
          <a:p>
            <a:pPr>
              <a:lnSpc>
                <a:spcPct val="80000"/>
              </a:lnSpc>
            </a:pPr>
            <a:r>
              <a:rPr lang="en-AU" sz="2200" u="sng" smtClean="0"/>
              <a:t>The Scream</a:t>
            </a:r>
            <a:r>
              <a:rPr lang="en-AU" sz="2200" smtClean="0"/>
              <a:t>- The environment of </a:t>
            </a:r>
            <a:r>
              <a:rPr lang="en-AU" sz="2200" u="sng" smtClean="0"/>
              <a:t>The Scream </a:t>
            </a:r>
            <a:r>
              <a:rPr lang="en-AU" sz="2200" smtClean="0"/>
              <a:t>is often compared to that of which an individual suffering from depersonalisation disorder experiences, such a feeling of distortion of the environment and one's self. This is very similar to the disillusionment of self people experienced during the period of Modernity.</a:t>
            </a:r>
          </a:p>
          <a:p>
            <a:pPr>
              <a:lnSpc>
                <a:spcPct val="80000"/>
              </a:lnSpc>
              <a:buFont typeface="Arial" charset="0"/>
              <a:buNone/>
            </a:pPr>
            <a:r>
              <a:rPr lang="en-AU" sz="2200" smtClean="0"/>
              <a:t> </a:t>
            </a:r>
          </a:p>
          <a:p>
            <a:pPr>
              <a:lnSpc>
                <a:spcPct val="80000"/>
              </a:lnSpc>
            </a:pPr>
            <a:r>
              <a:rPr lang="en-AU" sz="2200" u="sng" smtClean="0"/>
              <a:t>Guernica-</a:t>
            </a:r>
            <a:r>
              <a:rPr lang="en-AU" sz="2200" i="1" smtClean="0"/>
              <a:t> </a:t>
            </a:r>
            <a:r>
              <a:rPr lang="en-AU" sz="2200" smtClean="0"/>
              <a:t> </a:t>
            </a:r>
            <a:r>
              <a:rPr lang="en-AU" sz="2200" u="sng" smtClean="0"/>
              <a:t>Guernica </a:t>
            </a:r>
            <a:r>
              <a:rPr lang="en-AU" sz="2200" smtClean="0"/>
              <a:t>shows the tragedies of war and the suffering it inflicts upon individuals, particularly innocent civilians. This work has gained a monumental status, becoming a perpetual reminder of the tragedies of war, an anti-war symbol, and an embodiment of peace. It demonstrates a decline in patriotic symbols during Modernity. </a:t>
            </a:r>
          </a:p>
        </p:txBody>
      </p:sp>
    </p:spTree>
  </p:cSld>
  <p:clrMapOvr>
    <a:masterClrMapping/>
  </p:clrMapOvr>
  <p:transition>
    <p:pull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4000" b="1" smtClean="0">
                <a:solidFill>
                  <a:srgbClr val="FF0000"/>
                </a:solidFill>
                <a:latin typeface="AR CHRISTY"/>
              </a:rPr>
              <a:t>SECOND POEM-</a:t>
            </a:r>
            <a:r>
              <a:rPr lang="en-AU" sz="4000" b="1" u="sng" smtClean="0">
                <a:solidFill>
                  <a:srgbClr val="FF0000"/>
                </a:solidFill>
                <a:latin typeface="AR CHRISTY"/>
              </a:rPr>
              <a:t>BALLAD FOR GLOOM </a:t>
            </a:r>
            <a:r>
              <a:rPr lang="en-AU" sz="4000" b="1" smtClean="0">
                <a:solidFill>
                  <a:srgbClr val="FF0000"/>
                </a:solidFill>
                <a:latin typeface="AR CHRISTY"/>
              </a:rPr>
              <a:t>(1908)</a:t>
            </a:r>
          </a:p>
        </p:txBody>
      </p:sp>
      <p:sp>
        <p:nvSpPr>
          <p:cNvPr id="22530" name="Content Placeholder 2"/>
          <p:cNvSpPr>
            <a:spLocks noGrp="1"/>
          </p:cNvSpPr>
          <p:nvPr>
            <p:ph idx="1"/>
          </p:nvPr>
        </p:nvSpPr>
        <p:spPr>
          <a:xfrm>
            <a:off x="250825" y="1412875"/>
            <a:ext cx="4392613" cy="5256213"/>
          </a:xfrm>
        </p:spPr>
        <p:txBody>
          <a:bodyPr/>
          <a:lstStyle/>
          <a:p>
            <a:pPr algn="ctr">
              <a:buFont typeface="Arial" charset="0"/>
              <a:buNone/>
            </a:pPr>
            <a:r>
              <a:rPr lang="en-AU" sz="1800" smtClean="0"/>
              <a:t>For God, our God is a gallant foe  </a:t>
            </a:r>
            <a:br>
              <a:rPr lang="en-AU" sz="1800" smtClean="0"/>
            </a:br>
            <a:r>
              <a:rPr lang="en-AU" sz="1800" smtClean="0"/>
              <a:t>That playeth behind the veil.  </a:t>
            </a:r>
            <a:br>
              <a:rPr lang="en-AU" sz="1800" smtClean="0"/>
            </a:br>
            <a:r>
              <a:rPr lang="en-AU" sz="1800" smtClean="0"/>
              <a:t>  </a:t>
            </a:r>
            <a:br>
              <a:rPr lang="en-AU" sz="1800" smtClean="0"/>
            </a:br>
            <a:r>
              <a:rPr lang="en-AU" sz="1800" smtClean="0"/>
              <a:t>I have loved my God as a child at heart  </a:t>
            </a:r>
            <a:br>
              <a:rPr lang="en-AU" sz="1800" smtClean="0"/>
            </a:br>
            <a:r>
              <a:rPr lang="en-AU" sz="1800" smtClean="0"/>
              <a:t>That seeketh deep bosoms for rest,  </a:t>
            </a:r>
            <a:br>
              <a:rPr lang="en-AU" sz="1800" smtClean="0"/>
            </a:br>
            <a:r>
              <a:rPr lang="en-AU" sz="1800" smtClean="0"/>
              <a:t>I have loved my God as a maid to man— </a:t>
            </a:r>
            <a:br>
              <a:rPr lang="en-AU" sz="1800" smtClean="0"/>
            </a:br>
            <a:r>
              <a:rPr lang="en-AU" sz="1800" smtClean="0"/>
              <a:t>But lo, this thing is best:  </a:t>
            </a:r>
            <a:br>
              <a:rPr lang="en-AU" sz="1800" smtClean="0"/>
            </a:br>
            <a:r>
              <a:rPr lang="en-AU" sz="1800" smtClean="0"/>
              <a:t>  </a:t>
            </a:r>
            <a:br>
              <a:rPr lang="en-AU" sz="1800" smtClean="0"/>
            </a:br>
            <a:r>
              <a:rPr lang="en-AU" sz="1800" smtClean="0"/>
              <a:t>To love your God as a gallant foe that plays behind the veil;  </a:t>
            </a:r>
            <a:br>
              <a:rPr lang="en-AU" sz="1800" smtClean="0"/>
            </a:br>
            <a:r>
              <a:rPr lang="en-AU" sz="1800" smtClean="0"/>
              <a:t>To meet your God as the night winds meet beyond Arcturus' pale.  </a:t>
            </a:r>
            <a:br>
              <a:rPr lang="en-AU" sz="1800" smtClean="0"/>
            </a:br>
            <a:r>
              <a:rPr lang="en-AU" sz="1800" smtClean="0"/>
              <a:t>  </a:t>
            </a:r>
            <a:br>
              <a:rPr lang="en-AU" sz="1800" smtClean="0"/>
            </a:br>
            <a:r>
              <a:rPr lang="en-AU" sz="1800" smtClean="0"/>
              <a:t>I have played with God for a woman,  </a:t>
            </a:r>
            <a:br>
              <a:rPr lang="en-AU" sz="1800" smtClean="0"/>
            </a:br>
            <a:r>
              <a:rPr lang="en-AU" sz="1800" smtClean="0"/>
              <a:t>I have staked with my God for truth,    </a:t>
            </a:r>
            <a:br>
              <a:rPr lang="en-AU" sz="1800" smtClean="0"/>
            </a:br>
            <a:r>
              <a:rPr lang="en-AU" sz="1800" smtClean="0"/>
              <a:t>I have lost to my God as a man, clear-eyed—  </a:t>
            </a:r>
            <a:br>
              <a:rPr lang="en-AU" sz="1800" smtClean="0"/>
            </a:br>
            <a:r>
              <a:rPr lang="en-AU" sz="1800" smtClean="0"/>
              <a:t>    His dice be not of ruth.  </a:t>
            </a:r>
            <a:br>
              <a:rPr lang="en-AU" sz="1800" smtClean="0"/>
            </a:br>
            <a:r>
              <a:rPr lang="en-AU" sz="1800" smtClean="0"/>
              <a:t>  </a:t>
            </a:r>
            <a:br>
              <a:rPr lang="en-AU" sz="1800" smtClean="0"/>
            </a:br>
            <a:endParaRPr lang="en-AU" sz="1800" smtClean="0"/>
          </a:p>
        </p:txBody>
      </p:sp>
      <p:sp>
        <p:nvSpPr>
          <p:cNvPr id="22531" name="TextBox 3"/>
          <p:cNvSpPr txBox="1">
            <a:spLocks noChangeArrowheads="1"/>
          </p:cNvSpPr>
          <p:nvPr/>
        </p:nvSpPr>
        <p:spPr bwMode="auto">
          <a:xfrm>
            <a:off x="4859338" y="1484313"/>
            <a:ext cx="3960812" cy="4760912"/>
          </a:xfrm>
          <a:prstGeom prst="rect">
            <a:avLst/>
          </a:prstGeom>
          <a:noFill/>
          <a:ln w="9525">
            <a:noFill/>
            <a:miter lim="800000"/>
            <a:headEnd/>
            <a:tailEnd/>
          </a:ln>
        </p:spPr>
        <p:txBody>
          <a:bodyPr>
            <a:spAutoFit/>
          </a:bodyPr>
          <a:lstStyle/>
          <a:p>
            <a:pPr algn="ctr"/>
            <a:endParaRPr lang="en-AU">
              <a:latin typeface="Calibri" pitchFamily="34" charset="0"/>
            </a:endParaRPr>
          </a:p>
          <a:p>
            <a:pPr algn="ctr"/>
            <a:r>
              <a:rPr lang="en-AU">
                <a:latin typeface="Calibri" pitchFamily="34" charset="0"/>
              </a:rPr>
              <a:t>For I am made as a naked blade,  </a:t>
            </a:r>
            <a:br>
              <a:rPr lang="en-AU">
                <a:latin typeface="Calibri" pitchFamily="34" charset="0"/>
              </a:rPr>
            </a:br>
            <a:r>
              <a:rPr lang="en-AU">
                <a:latin typeface="Calibri" pitchFamily="34" charset="0"/>
              </a:rPr>
              <a:t>    But hear ye this thing in sooth:  </a:t>
            </a:r>
          </a:p>
          <a:p>
            <a:pPr algn="ctr"/>
            <a:r>
              <a:rPr lang="en-AU">
                <a:latin typeface="Calibri" pitchFamily="34" charset="0"/>
              </a:rPr>
              <a:t>Who loseth to God as man to man    </a:t>
            </a:r>
            <a:br>
              <a:rPr lang="en-AU">
                <a:latin typeface="Calibri" pitchFamily="34" charset="0"/>
              </a:rPr>
            </a:br>
            <a:r>
              <a:rPr lang="en-AU">
                <a:latin typeface="Calibri" pitchFamily="34" charset="0"/>
              </a:rPr>
              <a:t>    Shall win at the turn of the game.  </a:t>
            </a:r>
            <a:br>
              <a:rPr lang="en-AU">
                <a:latin typeface="Calibri" pitchFamily="34" charset="0"/>
              </a:rPr>
            </a:br>
            <a:r>
              <a:rPr lang="en-AU">
                <a:latin typeface="Calibri" pitchFamily="34" charset="0"/>
              </a:rPr>
              <a:t>I have drawn my blade where the lightnings meet  </a:t>
            </a:r>
            <a:br>
              <a:rPr lang="en-AU">
                <a:latin typeface="Calibri" pitchFamily="34" charset="0"/>
              </a:rPr>
            </a:br>
            <a:r>
              <a:rPr lang="en-AU">
                <a:latin typeface="Calibri" pitchFamily="34" charset="0"/>
              </a:rPr>
              <a:t>    But the ending is the same:  </a:t>
            </a:r>
            <a:br>
              <a:rPr lang="en-AU">
                <a:latin typeface="Calibri" pitchFamily="34" charset="0"/>
              </a:rPr>
            </a:br>
            <a:r>
              <a:rPr lang="en-AU">
                <a:latin typeface="Calibri" pitchFamily="34" charset="0"/>
              </a:rPr>
              <a:t>Who loseth to God as the sword blades lose  </a:t>
            </a:r>
            <a:br>
              <a:rPr lang="en-AU">
                <a:latin typeface="Calibri" pitchFamily="34" charset="0"/>
              </a:rPr>
            </a:br>
            <a:r>
              <a:rPr lang="en-AU">
                <a:latin typeface="Calibri" pitchFamily="34" charset="0"/>
              </a:rPr>
              <a:t>    Shall win at the end of the game.    </a:t>
            </a:r>
            <a:br>
              <a:rPr lang="en-AU">
                <a:latin typeface="Calibri" pitchFamily="34" charset="0"/>
              </a:rPr>
            </a:br>
            <a:r>
              <a:rPr lang="en-AU">
                <a:latin typeface="Calibri" pitchFamily="34" charset="0"/>
              </a:rPr>
              <a:t>  </a:t>
            </a:r>
            <a:br>
              <a:rPr lang="en-AU">
                <a:latin typeface="Calibri" pitchFamily="34" charset="0"/>
              </a:rPr>
            </a:br>
            <a:r>
              <a:rPr lang="en-AU">
                <a:latin typeface="Calibri" pitchFamily="34" charset="0"/>
              </a:rPr>
              <a:t>For God, our God is a gallant foe that playeth behind the veil.  </a:t>
            </a:r>
            <a:br>
              <a:rPr lang="en-AU">
                <a:latin typeface="Calibri" pitchFamily="34" charset="0"/>
              </a:rPr>
            </a:br>
            <a:r>
              <a:rPr lang="en-AU">
                <a:latin typeface="Calibri" pitchFamily="34" charset="0"/>
              </a:rPr>
              <a:t>Whom God deigns not to overthrow hath need of triple mail.</a:t>
            </a:r>
          </a:p>
          <a:p>
            <a:pPr algn="ctr"/>
            <a:endParaRPr lang="en-AU">
              <a:latin typeface="Calibri" pitchFamily="34" charset="0"/>
            </a:endParaRPr>
          </a:p>
        </p:txBody>
      </p:sp>
    </p:spTree>
  </p:cSld>
  <p:clrMapOvr>
    <a:masterClrMapping/>
  </p:clrMapOvr>
  <p:transition>
    <p:spli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8913"/>
            <a:ext cx="8229600" cy="868362"/>
          </a:xfrm>
        </p:spPr>
        <p:txBody>
          <a:bodyPr>
            <a:normAutofit/>
          </a:bodyPr>
          <a:lstStyle/>
          <a:p>
            <a:r>
              <a:rPr lang="en-AU" sz="4900" b="1" smtClean="0">
                <a:solidFill>
                  <a:srgbClr val="FF0000"/>
                </a:solidFill>
                <a:latin typeface="AR CHRISTY"/>
              </a:rPr>
              <a:t>ANALYSIS</a:t>
            </a:r>
          </a:p>
        </p:txBody>
      </p:sp>
      <p:sp>
        <p:nvSpPr>
          <p:cNvPr id="3" name="Content Placeholder 2"/>
          <p:cNvSpPr>
            <a:spLocks noGrp="1"/>
          </p:cNvSpPr>
          <p:nvPr>
            <p:ph idx="1"/>
          </p:nvPr>
        </p:nvSpPr>
        <p:spPr>
          <a:xfrm>
            <a:off x="0" y="1125538"/>
            <a:ext cx="9144000" cy="5732462"/>
          </a:xfrm>
        </p:spPr>
        <p:txBody>
          <a:bodyPr>
            <a:normAutofit/>
          </a:bodyPr>
          <a:lstStyle/>
          <a:p>
            <a:pPr>
              <a:lnSpc>
                <a:spcPct val="90000"/>
              </a:lnSpc>
              <a:buFont typeface="Arial" charset="0"/>
              <a:buNone/>
            </a:pPr>
            <a:r>
              <a:rPr lang="en-AU" sz="1300" b="1" smtClean="0">
                <a:solidFill>
                  <a:srgbClr val="FF0000"/>
                </a:solidFill>
              </a:rPr>
              <a:t>Context:</a:t>
            </a:r>
            <a:endParaRPr lang="en-AU" sz="1300" smtClean="0">
              <a:solidFill>
                <a:srgbClr val="FF0000"/>
              </a:solidFill>
            </a:endParaRPr>
          </a:p>
          <a:p>
            <a:pPr>
              <a:lnSpc>
                <a:spcPct val="90000"/>
              </a:lnSpc>
            </a:pPr>
            <a:r>
              <a:rPr lang="en-AU" sz="1300" smtClean="0"/>
              <a:t>  </a:t>
            </a:r>
            <a:r>
              <a:rPr lang="en-AU" sz="1300" u="sng" smtClean="0"/>
              <a:t> The Ballad for Gloom </a:t>
            </a:r>
            <a:r>
              <a:rPr lang="en-AU" sz="1300" smtClean="0"/>
              <a:t>was first published in 1908  when Pound was about 23 years old.</a:t>
            </a:r>
          </a:p>
          <a:p>
            <a:pPr>
              <a:lnSpc>
                <a:spcPct val="90000"/>
              </a:lnSpc>
            </a:pPr>
            <a:r>
              <a:rPr lang="en-AU" sz="1300" smtClean="0"/>
              <a:t>It comes at a time when some critics see Pound and his work as being nostalgic for an earlier, better era.</a:t>
            </a:r>
          </a:p>
          <a:p>
            <a:pPr>
              <a:lnSpc>
                <a:spcPct val="90000"/>
              </a:lnSpc>
            </a:pPr>
            <a:r>
              <a:rPr lang="en-AU" sz="1300" smtClean="0"/>
              <a:t>The Modernist movement aimed to reject tradition in order for composers to find radically new ways of making art. </a:t>
            </a:r>
          </a:p>
          <a:p>
            <a:pPr>
              <a:lnSpc>
                <a:spcPct val="90000"/>
              </a:lnSpc>
            </a:pPr>
            <a:r>
              <a:rPr lang="en-AU" sz="1300" smtClean="0"/>
              <a:t>Rejecting religion or uncovering truths about its nature was often done. </a:t>
            </a:r>
          </a:p>
          <a:p>
            <a:pPr>
              <a:lnSpc>
                <a:spcPct val="90000"/>
              </a:lnSpc>
            </a:pPr>
            <a:r>
              <a:rPr lang="en-AU" sz="1300" smtClean="0"/>
              <a:t>In a time when science was thriving and developing due to  the influence of such dominating figures such as Charles Darwin, many began to turn away from religion in search of the  reality of human existence. Many turned to atheism while others placed their faith in science and its findings. Some began to explore deep existential ideas about the purpose of life and the irony of its cyclical nature. </a:t>
            </a:r>
          </a:p>
          <a:p>
            <a:pPr>
              <a:lnSpc>
                <a:spcPct val="90000"/>
              </a:lnSpc>
            </a:pPr>
            <a:r>
              <a:rPr lang="en-AU" sz="1300" smtClean="0"/>
              <a:t>Modernity in its broadest cultural sense is the assessment of the past </a:t>
            </a:r>
            <a:r>
              <a:rPr lang="en-AU" sz="1300" i="1" smtClean="0"/>
              <a:t>as</a:t>
            </a:r>
            <a:r>
              <a:rPr lang="en-AU" sz="1300" smtClean="0"/>
              <a:t> different to the modern age, the recognition that the world was becoming more complex, and that the old "final authorities" (God, government, and reason) were subject to intense critical scrutiny.</a:t>
            </a:r>
          </a:p>
          <a:p>
            <a:pPr>
              <a:lnSpc>
                <a:spcPct val="90000"/>
              </a:lnSpc>
              <a:buFont typeface="Arial" charset="0"/>
              <a:buNone/>
            </a:pPr>
            <a:r>
              <a:rPr lang="en-AU" sz="1300" b="1" smtClean="0">
                <a:solidFill>
                  <a:srgbClr val="FF0000"/>
                </a:solidFill>
              </a:rPr>
              <a:t>Meaning and ideas expressed:</a:t>
            </a:r>
            <a:endParaRPr lang="en-AU" sz="1300" smtClean="0">
              <a:solidFill>
                <a:srgbClr val="FF0000"/>
              </a:solidFill>
            </a:endParaRPr>
          </a:p>
          <a:p>
            <a:pPr>
              <a:lnSpc>
                <a:spcPct val="90000"/>
              </a:lnSpc>
            </a:pPr>
            <a:r>
              <a:rPr lang="en-AU" sz="1300" smtClean="0"/>
              <a:t>God is a foe that can be trusted to treat the vanquished justly and with honour.</a:t>
            </a:r>
          </a:p>
          <a:p>
            <a:pPr>
              <a:lnSpc>
                <a:spcPct val="90000"/>
              </a:lnSpc>
            </a:pPr>
            <a:r>
              <a:rPr lang="en-AU" sz="1300" smtClean="0"/>
              <a:t> That trust, rooted in His gallantry, may serve as the foundation for faith.</a:t>
            </a:r>
          </a:p>
          <a:p>
            <a:pPr>
              <a:lnSpc>
                <a:spcPct val="90000"/>
              </a:lnSpc>
            </a:pPr>
            <a:r>
              <a:rPr lang="en-AU" sz="1300" smtClean="0"/>
              <a:t> He may grant our prayers because He is gallant. He may deny them because He is our foe. </a:t>
            </a:r>
          </a:p>
          <a:p>
            <a:pPr>
              <a:lnSpc>
                <a:spcPct val="90000"/>
              </a:lnSpc>
            </a:pPr>
            <a:r>
              <a:rPr lang="en-AU" sz="1300" smtClean="0"/>
              <a:t>Moreover, the notion of God as foe has the useful purpose of explaining misfortune and calamity. </a:t>
            </a:r>
          </a:p>
          <a:p>
            <a:pPr>
              <a:lnSpc>
                <a:spcPct val="90000"/>
              </a:lnSpc>
            </a:pPr>
            <a:r>
              <a:rPr lang="en-AU" sz="1300" smtClean="0"/>
              <a:t>There are instances in which God the foe has vanquished someone. </a:t>
            </a:r>
          </a:p>
          <a:p>
            <a:pPr>
              <a:lnSpc>
                <a:spcPct val="90000"/>
              </a:lnSpc>
            </a:pPr>
            <a:r>
              <a:rPr lang="en-AU" sz="1300" smtClean="0"/>
              <a:t>It may even go so far as to resolve the question of evil, that is, why would a good and righteous God tolerate evil? Answer: there is no evil; there is only God as a foe. </a:t>
            </a:r>
            <a:r>
              <a:rPr lang="en-AU" sz="1000" smtClean="0"/>
              <a:t/>
            </a:r>
            <a:br>
              <a:rPr lang="en-AU" sz="1000" smtClean="0"/>
            </a:br>
            <a:endParaRPr lang="en-AU" sz="1000" smtClean="0"/>
          </a:p>
          <a:p>
            <a:pPr>
              <a:lnSpc>
                <a:spcPct val="90000"/>
              </a:lnSpc>
            </a:pPr>
            <a:r>
              <a:rPr lang="en-AU" sz="1400" smtClean="0"/>
              <a:t>Religion is somewhat contradictory and at times an intimidating aspect of life. </a:t>
            </a:r>
            <a:br>
              <a:rPr lang="en-AU" sz="1400" smtClean="0"/>
            </a:br>
            <a:endParaRPr lang="en-AU" sz="1400" smtClean="0"/>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AU" sz="4800" smtClean="0">
                <a:solidFill>
                  <a:srgbClr val="FF0000"/>
                </a:solidFill>
                <a:latin typeface="AR CHRISTY"/>
              </a:rPr>
              <a:t>Stylistic techniques</a:t>
            </a:r>
          </a:p>
        </p:txBody>
      </p:sp>
      <p:sp>
        <p:nvSpPr>
          <p:cNvPr id="24578" name="Content Placeholder 2"/>
          <p:cNvSpPr>
            <a:spLocks noGrp="1"/>
          </p:cNvSpPr>
          <p:nvPr>
            <p:ph idx="1"/>
          </p:nvPr>
        </p:nvSpPr>
        <p:spPr>
          <a:xfrm>
            <a:off x="0" y="1268413"/>
            <a:ext cx="8686800" cy="5329237"/>
          </a:xfrm>
        </p:spPr>
        <p:txBody>
          <a:bodyPr/>
          <a:lstStyle/>
          <a:p>
            <a:r>
              <a:rPr lang="en-AU" sz="1400" b="1" smtClean="0">
                <a:solidFill>
                  <a:srgbClr val="FF0000"/>
                </a:solidFill>
              </a:rPr>
              <a:t>Word choice:  </a:t>
            </a:r>
            <a:r>
              <a:rPr lang="en-AU" sz="1400" smtClean="0"/>
              <a:t>Much of the language used is rather archaic, meaning old.  This might classify the poem as being subtly satirical since it had been published at a time when Pound was impatient for a new modern era that broke convention and challenged politics, religion and society. It seems that the word ‘gallant ‘ here encompasses more than just courage, it also includes courtly manner, chivalry, and honour.</a:t>
            </a:r>
          </a:p>
          <a:p>
            <a:r>
              <a:rPr lang="en-AU" sz="1400" b="1" smtClean="0">
                <a:solidFill>
                  <a:srgbClr val="FF0000"/>
                </a:solidFill>
              </a:rPr>
              <a:t>Rhyme: </a:t>
            </a:r>
            <a:r>
              <a:rPr lang="en-AU" sz="1400" smtClean="0"/>
              <a:t>The rhyme adds rhythm and beat to the poem, emphasising the third aspect of Pound’s Imagism: to compose in the sequence of the musical phrase, not in sequence of a metronome.</a:t>
            </a:r>
          </a:p>
          <a:p>
            <a:r>
              <a:rPr lang="en-AU" sz="1400" b="1" smtClean="0">
                <a:solidFill>
                  <a:srgbClr val="FF0000"/>
                </a:solidFill>
              </a:rPr>
              <a:t>Metaphor: </a:t>
            </a:r>
            <a:r>
              <a:rPr lang="en-AU" sz="1400" smtClean="0">
                <a:solidFill>
                  <a:srgbClr val="FF0000"/>
                </a:solidFill>
              </a:rPr>
              <a:t> </a:t>
            </a:r>
            <a:r>
              <a:rPr lang="en-AU" sz="1400" smtClean="0"/>
              <a:t>The line: “For I am made as the naked blade” carries with it a great deal of metaphorical significance. People are forged, just as steel is forged; a difficult process involving intense heat, dramatic changes in temperature from hot to cold and back again, and a great deal of hammering. The process resembles a fight between the smith and the metal. </a:t>
            </a:r>
          </a:p>
          <a:p>
            <a:r>
              <a:rPr lang="en-AU" sz="1400" b="1" smtClean="0">
                <a:solidFill>
                  <a:srgbClr val="FF0000"/>
                </a:solidFill>
              </a:rPr>
              <a:t>Paradoxical ideas: </a:t>
            </a:r>
            <a:r>
              <a:rPr lang="en-AU" sz="1400" smtClean="0"/>
              <a:t>The reader is called upon: “To love…God as a gallant foe…” Perhaps this is a reference to Jesus’ admonition to love thy enemy as thyself. A love for a gallant foe seems to imply several things: respect, honour, and a kind of attachment certainly. It entails a duty to fight, or an obligation not necessarily to accept God’s Will but to accept His chivalric code. Pound seems to be saying first that the reader needs to fight in order to grow, and second that it doesn’t matter how much they struggle against God, His Will prevails. More importantly, the readers can rely upon his gallantry for whatever forgiveness may be necessary when the fight is over. The steel doesn’t cooperate with the smith so much as it is literally bent by the smith’s will. And as he polishes the finished blade, the smith doesn’t curse the metal for having those properties. </a:t>
            </a:r>
            <a:endParaRPr lang="en-AU" sz="1400" b="1" smtClean="0"/>
          </a:p>
          <a:p>
            <a:r>
              <a:rPr lang="en-AU" sz="1400" b="1" smtClean="0">
                <a:solidFill>
                  <a:srgbClr val="FF0000"/>
                </a:solidFill>
              </a:rPr>
              <a:t>Symbolism:</a:t>
            </a:r>
            <a:r>
              <a:rPr lang="en-AU" sz="1400" smtClean="0">
                <a:solidFill>
                  <a:srgbClr val="FF0000"/>
                </a:solidFill>
              </a:rPr>
              <a:t> </a:t>
            </a:r>
            <a:r>
              <a:rPr lang="en-AU" sz="1400" smtClean="0"/>
              <a:t>The veil that God is playing behind symbolises human ignorance. In this context “Who loseth to God as the sword blades lose /Shall win at the end of the game,” the one who loses becomes a blade. In addition, the person who is not forged in this manner , those who are ignorant (that is, whom God deigns not to overthrow) is in for a real fight later on; one that will require triple mail for protection. </a:t>
            </a:r>
            <a:br>
              <a:rPr lang="en-AU" sz="1400" smtClean="0"/>
            </a:br>
            <a:endParaRPr lang="en-AU" sz="1400" smtClean="0"/>
          </a:p>
          <a:p>
            <a:endParaRPr lang="en-AU" sz="1200" smtClean="0"/>
          </a:p>
        </p:txBody>
      </p:sp>
    </p:spTree>
  </p:cSld>
  <p:clrMapOvr>
    <a:masterClrMapping/>
  </p:clrMapOvr>
  <p:transition>
    <p:strip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AU" smtClean="0">
                <a:solidFill>
                  <a:srgbClr val="FF0000"/>
                </a:solidFill>
                <a:latin typeface="AR CHRISTY"/>
              </a:rPr>
              <a:t>CONTRIBUTION TO MODERNITY</a:t>
            </a:r>
          </a:p>
        </p:txBody>
      </p:sp>
      <p:sp>
        <p:nvSpPr>
          <p:cNvPr id="25602" name="Content Placeholder 2"/>
          <p:cNvSpPr>
            <a:spLocks noGrp="1"/>
          </p:cNvSpPr>
          <p:nvPr>
            <p:ph idx="1"/>
          </p:nvPr>
        </p:nvSpPr>
        <p:spPr>
          <a:xfrm>
            <a:off x="5076825" y="1557338"/>
            <a:ext cx="3033713" cy="4525962"/>
          </a:xfrm>
        </p:spPr>
        <p:txBody>
          <a:bodyPr/>
          <a:lstStyle/>
          <a:p>
            <a:pPr>
              <a:buFont typeface="Arial" charset="0"/>
              <a:buNone/>
            </a:pPr>
            <a:r>
              <a:rPr lang="en-AU" smtClean="0"/>
              <a:t>   How has this poem contributed to the period of Modernity? Justify your answer!</a:t>
            </a:r>
          </a:p>
          <a:p>
            <a:endParaRPr lang="en-AU" smtClean="0"/>
          </a:p>
          <a:p>
            <a:endParaRPr lang="en-AU" smtClean="0"/>
          </a:p>
          <a:p>
            <a:pPr>
              <a:buFont typeface="Arial" charset="0"/>
              <a:buNone/>
            </a:pPr>
            <a:endParaRPr lang="en-AU" smtClean="0"/>
          </a:p>
        </p:txBody>
      </p:sp>
      <p:pic>
        <p:nvPicPr>
          <p:cNvPr id="1027" name="Picture 3" descr="C:\Users\Owner\Desktop\istockphoto_10571304-thinking-light-bulb.jpg"/>
          <p:cNvPicPr>
            <a:picLocks noChangeAspect="1" noChangeArrowheads="1"/>
          </p:cNvPicPr>
          <p:nvPr/>
        </p:nvPicPr>
        <p:blipFill>
          <a:blip r:embed="rId2" cstate="print"/>
          <a:srcRect/>
          <a:stretch>
            <a:fillRect/>
          </a:stretch>
        </p:blipFill>
        <p:spPr bwMode="auto">
          <a:xfrm>
            <a:off x="827584" y="1412776"/>
            <a:ext cx="3009900" cy="4826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push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333375"/>
            <a:ext cx="8229600" cy="1511300"/>
          </a:xfrm>
        </p:spPr>
        <p:txBody>
          <a:bodyPr>
            <a:normAutofit/>
          </a:bodyPr>
          <a:lstStyle/>
          <a:p>
            <a:r>
              <a:rPr lang="en-AU" sz="4000" smtClean="0">
                <a:solidFill>
                  <a:srgbClr val="FF0000"/>
                </a:solidFill>
                <a:latin typeface="AR CHRISTY"/>
              </a:rPr>
              <a:t/>
            </a:r>
            <a:br>
              <a:rPr lang="en-AU" sz="4000" smtClean="0">
                <a:solidFill>
                  <a:srgbClr val="FF0000"/>
                </a:solidFill>
                <a:latin typeface="AR CHRISTY"/>
              </a:rPr>
            </a:br>
            <a:r>
              <a:rPr lang="en-AU" sz="4000" b="1" smtClean="0">
                <a:solidFill>
                  <a:srgbClr val="FF0000"/>
                </a:solidFill>
                <a:latin typeface="AR CHRISTY"/>
              </a:rPr>
              <a:t>FINAL POEM-</a:t>
            </a:r>
            <a:r>
              <a:rPr lang="en-AU" sz="4000" b="1" u="sng" smtClean="0">
                <a:solidFill>
                  <a:srgbClr val="FF0000"/>
                </a:solidFill>
                <a:latin typeface="AR CHRISTY"/>
              </a:rPr>
              <a:t>Song in the manner of Housman (1911)</a:t>
            </a:r>
            <a:r>
              <a:rPr lang="en-AU" sz="4000" smtClean="0"/>
              <a:t/>
            </a:r>
            <a:br>
              <a:rPr lang="en-AU" sz="4000" smtClean="0"/>
            </a:br>
            <a:endParaRPr lang="en-AU" sz="4000" smtClean="0"/>
          </a:p>
        </p:txBody>
      </p:sp>
      <p:sp>
        <p:nvSpPr>
          <p:cNvPr id="3" name="Content Placeholder 2"/>
          <p:cNvSpPr>
            <a:spLocks noGrp="1"/>
          </p:cNvSpPr>
          <p:nvPr>
            <p:ph idx="1"/>
          </p:nvPr>
        </p:nvSpPr>
        <p:spPr>
          <a:xfrm>
            <a:off x="468313" y="1989138"/>
            <a:ext cx="8229600" cy="4525962"/>
          </a:xfrm>
        </p:spPr>
        <p:txBody>
          <a:bodyPr rtlCol="0">
            <a:normAutofit fontScale="62500" lnSpcReduction="20000"/>
          </a:bodyPr>
          <a:lstStyle/>
          <a:p>
            <a:pPr algn="ctr" fontAlgn="auto">
              <a:spcAft>
                <a:spcPts val="0"/>
              </a:spcAft>
              <a:buFont typeface="Arial" pitchFamily="34" charset="0"/>
              <a:buNone/>
              <a:defRPr/>
            </a:pPr>
            <a:r>
              <a:rPr lang="en-AU" dirty="0" smtClean="0"/>
              <a:t>O woe, woe,</a:t>
            </a:r>
            <a:br>
              <a:rPr lang="en-AU" dirty="0" smtClean="0"/>
            </a:br>
            <a:r>
              <a:rPr lang="en-AU" dirty="0" smtClean="0"/>
              <a:t>People are born and die,</a:t>
            </a:r>
            <a:br>
              <a:rPr lang="en-AU" dirty="0" smtClean="0"/>
            </a:br>
            <a:r>
              <a:rPr lang="en-AU" dirty="0" smtClean="0"/>
              <a:t>We also shall be dead pretty soon</a:t>
            </a:r>
            <a:br>
              <a:rPr lang="en-AU" dirty="0" smtClean="0"/>
            </a:br>
            <a:r>
              <a:rPr lang="en-AU" dirty="0" smtClean="0"/>
              <a:t>Therefore let us act as if we were</a:t>
            </a:r>
            <a:br>
              <a:rPr lang="en-AU" dirty="0" smtClean="0"/>
            </a:br>
            <a:r>
              <a:rPr lang="en-AU" dirty="0" smtClean="0"/>
              <a:t>dead already.</a:t>
            </a:r>
            <a:br>
              <a:rPr lang="en-AU" dirty="0" smtClean="0"/>
            </a:br>
            <a:r>
              <a:rPr lang="en-AU" dirty="0" smtClean="0"/>
              <a:t/>
            </a:r>
            <a:br>
              <a:rPr lang="en-AU" dirty="0" smtClean="0"/>
            </a:br>
            <a:r>
              <a:rPr lang="en-AU" dirty="0" smtClean="0"/>
              <a:t>The bird sits on the hawthorn tree</a:t>
            </a:r>
            <a:br>
              <a:rPr lang="en-AU" dirty="0" smtClean="0"/>
            </a:br>
            <a:r>
              <a:rPr lang="en-AU" dirty="0" smtClean="0"/>
              <a:t>But he dies also, presently.</a:t>
            </a:r>
            <a:br>
              <a:rPr lang="en-AU" dirty="0" smtClean="0"/>
            </a:br>
            <a:r>
              <a:rPr lang="en-AU" dirty="0" smtClean="0"/>
              <a:t>Some lads get hung, and some get shot.</a:t>
            </a:r>
            <a:br>
              <a:rPr lang="en-AU" dirty="0" smtClean="0"/>
            </a:br>
            <a:r>
              <a:rPr lang="en-AU" dirty="0" smtClean="0"/>
              <a:t>Woeful is this human lot.</a:t>
            </a:r>
            <a:br>
              <a:rPr lang="en-AU" dirty="0" smtClean="0"/>
            </a:br>
            <a:r>
              <a:rPr lang="en-AU" dirty="0" smtClean="0"/>
              <a:t>Woe! woe, etcetera . . . .</a:t>
            </a:r>
            <a:br>
              <a:rPr lang="en-AU" dirty="0" smtClean="0"/>
            </a:br>
            <a:r>
              <a:rPr lang="en-AU" dirty="0" smtClean="0"/>
              <a:t/>
            </a:r>
            <a:br>
              <a:rPr lang="en-AU" dirty="0" smtClean="0"/>
            </a:br>
            <a:r>
              <a:rPr lang="en-AU" dirty="0" smtClean="0"/>
              <a:t>London is a woeful place,</a:t>
            </a:r>
            <a:br>
              <a:rPr lang="en-AU" dirty="0" smtClean="0"/>
            </a:br>
            <a:r>
              <a:rPr lang="en-AU" dirty="0" smtClean="0"/>
              <a:t>Shropshire is much pleasanter.</a:t>
            </a:r>
            <a:br>
              <a:rPr lang="en-AU" dirty="0" smtClean="0"/>
            </a:br>
            <a:r>
              <a:rPr lang="en-AU" dirty="0" smtClean="0"/>
              <a:t>Then let us smile a little space</a:t>
            </a:r>
            <a:br>
              <a:rPr lang="en-AU" dirty="0" smtClean="0"/>
            </a:br>
            <a:r>
              <a:rPr lang="en-AU" dirty="0" smtClean="0"/>
              <a:t>Upon fond nature's morbid grace.</a:t>
            </a:r>
            <a:br>
              <a:rPr lang="en-AU" dirty="0" smtClean="0"/>
            </a:br>
            <a:r>
              <a:rPr lang="en-AU" dirty="0" smtClean="0"/>
              <a:t>Oh, Woe, woe, woe, etcetera . . . .</a:t>
            </a:r>
          </a:p>
          <a:p>
            <a:pPr algn="ctr" fontAlgn="auto">
              <a:spcAft>
                <a:spcPts val="0"/>
              </a:spcAft>
              <a:buFont typeface="Arial" pitchFamily="34" charset="0"/>
              <a:buChar char="•"/>
              <a:defRPr/>
            </a:pPr>
            <a:endParaRPr lang="en-AU" dirty="0"/>
          </a:p>
        </p:txBody>
      </p:sp>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AU" b="1" smtClean="0">
                <a:solidFill>
                  <a:srgbClr val="FF0000"/>
                </a:solidFill>
                <a:latin typeface="AR CHRISTY"/>
              </a:rPr>
              <a:t>Wait! Why the history lesson?</a:t>
            </a:r>
          </a:p>
        </p:txBody>
      </p:sp>
      <p:pic>
        <p:nvPicPr>
          <p:cNvPr id="15362" name="Picture 2" descr="C:\Users\Owner\Desktop\knossos-palace.jpg"/>
          <p:cNvPicPr>
            <a:picLocks noGrp="1" noChangeAspect="1" noChangeArrowheads="1"/>
          </p:cNvPicPr>
          <p:nvPr>
            <p:ph idx="1"/>
          </p:nvPr>
        </p:nvPicPr>
        <p:blipFill>
          <a:blip r:embed="rId2"/>
          <a:srcRect/>
          <a:stretch>
            <a:fillRect/>
          </a:stretch>
        </p:blipFill>
        <p:spPr>
          <a:xfrm>
            <a:off x="1249363" y="1600200"/>
            <a:ext cx="6645275" cy="4525963"/>
          </a:xfrm>
        </p:spPr>
      </p:pic>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AU" sz="6000" smtClean="0">
                <a:solidFill>
                  <a:srgbClr val="FF0000"/>
                </a:solidFill>
                <a:latin typeface="AR CHRISTY"/>
              </a:rPr>
              <a:t>ANALYSIS</a:t>
            </a:r>
          </a:p>
        </p:txBody>
      </p:sp>
      <p:sp>
        <p:nvSpPr>
          <p:cNvPr id="3" name="Content Placeholder 2"/>
          <p:cNvSpPr>
            <a:spLocks noGrp="1"/>
          </p:cNvSpPr>
          <p:nvPr>
            <p:ph idx="1"/>
          </p:nvPr>
        </p:nvSpPr>
        <p:spPr>
          <a:xfrm>
            <a:off x="457200" y="1600200"/>
            <a:ext cx="8362950" cy="4924425"/>
          </a:xfrm>
        </p:spPr>
        <p:txBody>
          <a:bodyPr>
            <a:normAutofit/>
          </a:bodyPr>
          <a:lstStyle/>
          <a:p>
            <a:pPr>
              <a:lnSpc>
                <a:spcPct val="80000"/>
              </a:lnSpc>
            </a:pPr>
            <a:r>
              <a:rPr lang="en-AU" sz="1800" smtClean="0">
                <a:solidFill>
                  <a:srgbClr val="FF0000"/>
                </a:solidFill>
              </a:rPr>
              <a:t>Context: </a:t>
            </a:r>
            <a:r>
              <a:rPr lang="en-AU" sz="1800" smtClean="0"/>
              <a:t>Written in 1911 London, Pound began to target ambiguous existential ideas about life and death. Many writers during this time, including Pound, aimed to describe their personas as they experienced illuminating epiphanies into the meaning of life and death. The human race was horrified of inevitable death, but in some inner sense, they sought it, hoping that something fundamental would remain of each of them, something that would live on forever. These ideas about death are evident throughout this poem revealing Pound’s darker psyche. </a:t>
            </a:r>
          </a:p>
          <a:p>
            <a:pPr>
              <a:lnSpc>
                <a:spcPct val="80000"/>
              </a:lnSpc>
            </a:pPr>
            <a:r>
              <a:rPr lang="en-AU" sz="1800" smtClean="0">
                <a:solidFill>
                  <a:srgbClr val="FF0000"/>
                </a:solidFill>
              </a:rPr>
              <a:t>Meaning and ideas expressed: </a:t>
            </a:r>
            <a:r>
              <a:rPr lang="en-AU" sz="1800" smtClean="0"/>
              <a:t>This poem is about defiance in the face of death. The poet believes that death is unavoidable and obligatory that it almost becomes comedic that we fear something that must and always happens. Ezra Pound also conveys his resentment for London-the city he had worked in during the early years of the 20</a:t>
            </a:r>
            <a:r>
              <a:rPr lang="en-AU" sz="1800" baseline="30000" smtClean="0"/>
              <a:t>th</a:t>
            </a:r>
            <a:r>
              <a:rPr lang="en-AU" sz="1800" smtClean="0"/>
              <a:t> century. He was shocked at the violence that permeated in the city, and disregarded the English political system of the time and foreboded that international capitalism and usury would spark the First World War that was said to be on the verge of occurring. However, he accepts that this is the world he resides in today and says that he must just smile in the misery and despair of human nature and society: “Upon fond nature’s morbid grace.”</a:t>
            </a:r>
          </a:p>
          <a:p>
            <a:pPr>
              <a:lnSpc>
                <a:spcPct val="80000"/>
              </a:lnSpc>
            </a:pPr>
            <a:endParaRPr lang="en-AU" sz="1800" smtClean="0"/>
          </a:p>
        </p:txBody>
      </p:sp>
    </p:spTree>
  </p:cSld>
  <p:clrMapOvr>
    <a:masterClrMapping/>
  </p:clrMapOvr>
  <p:transition>
    <p:comb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AU" sz="5400" b="1" smtClean="0">
                <a:solidFill>
                  <a:srgbClr val="FF0000"/>
                </a:solidFill>
                <a:latin typeface="AR CHRISTY"/>
              </a:rPr>
              <a:t>Stylistic techniques</a:t>
            </a:r>
          </a:p>
        </p:txBody>
      </p:sp>
      <p:sp>
        <p:nvSpPr>
          <p:cNvPr id="3" name="Content Placeholder 2"/>
          <p:cNvSpPr>
            <a:spLocks noGrp="1"/>
          </p:cNvSpPr>
          <p:nvPr>
            <p:ph idx="1"/>
          </p:nvPr>
        </p:nvSpPr>
        <p:spPr>
          <a:xfrm>
            <a:off x="179388" y="1600200"/>
            <a:ext cx="8713787" cy="4852988"/>
          </a:xfrm>
        </p:spPr>
        <p:txBody>
          <a:bodyPr>
            <a:normAutofit/>
          </a:bodyPr>
          <a:lstStyle/>
          <a:p>
            <a:pPr>
              <a:lnSpc>
                <a:spcPct val="80000"/>
              </a:lnSpc>
            </a:pPr>
            <a:r>
              <a:rPr lang="en-AU" sz="1600" b="1" smtClean="0">
                <a:solidFill>
                  <a:srgbClr val="FF0000"/>
                </a:solidFill>
              </a:rPr>
              <a:t>Paradox:  </a:t>
            </a:r>
            <a:r>
              <a:rPr lang="en-AU" sz="1600" smtClean="0"/>
              <a:t>“Upon fond nature's morbid grace.” The fondness of nature is being contrasted with its morbid attempt of being graceful. This typifies Pound’s resentment for superficial English society and the hypocritical and violent nature of humans, who will all share the same end. </a:t>
            </a:r>
          </a:p>
          <a:p>
            <a:pPr>
              <a:lnSpc>
                <a:spcPct val="80000"/>
              </a:lnSpc>
            </a:pPr>
            <a:r>
              <a:rPr lang="en-AU" sz="1600" b="1" smtClean="0">
                <a:solidFill>
                  <a:srgbClr val="FF0000"/>
                </a:solidFill>
              </a:rPr>
              <a:t>Satire: </a:t>
            </a:r>
            <a:r>
              <a:rPr lang="en-AU" sz="1600" smtClean="0"/>
              <a:t>The "Woe! woe, etcetera" is a satiric twist on the fact that humans often  think it is extremely miserable when someone dies, but they ironically go on grieving long after they really care, and their grieving rituals become more of a habit (etcetera)  than an actual meaningful act. </a:t>
            </a:r>
          </a:p>
          <a:p>
            <a:pPr>
              <a:lnSpc>
                <a:spcPct val="80000"/>
              </a:lnSpc>
            </a:pPr>
            <a:r>
              <a:rPr lang="en-AU" sz="1600" b="1" smtClean="0">
                <a:solidFill>
                  <a:srgbClr val="FF0000"/>
                </a:solidFill>
              </a:rPr>
              <a:t>Metaphor:  </a:t>
            </a:r>
            <a:r>
              <a:rPr lang="en-AU" sz="1600" smtClean="0"/>
              <a:t>The bird acts as a metaphor in the poem resembling members of the human race that continue living their lives (resembled by the bird sitting on a tree). They live untruthfully, masking their emotions and acting immorally and these actions in turn, make them ignorant of the reality of life- that they will eventually die, and everything they have done in their lives will cease to matter. </a:t>
            </a:r>
          </a:p>
          <a:p>
            <a:pPr>
              <a:lnSpc>
                <a:spcPct val="80000"/>
              </a:lnSpc>
            </a:pPr>
            <a:r>
              <a:rPr lang="en-AU" sz="1600" b="1" smtClean="0">
                <a:solidFill>
                  <a:srgbClr val="FF0000"/>
                </a:solidFill>
              </a:rPr>
              <a:t>Repetition: </a:t>
            </a:r>
            <a:r>
              <a:rPr lang="en-AU" sz="1600" smtClean="0"/>
              <a:t>The repetition of the ‘Woe’ emphasises the poets feelings of despair and sorrow, yet seem rather sarcastic and exaggerated. This implies that Pound was quite aware that society was ignorant of the inevitability of death and imitates its reaction to this truth. </a:t>
            </a:r>
          </a:p>
          <a:p>
            <a:pPr>
              <a:lnSpc>
                <a:spcPct val="80000"/>
              </a:lnSpc>
            </a:pPr>
            <a:r>
              <a:rPr lang="en-AU" sz="1600" b="1" smtClean="0">
                <a:solidFill>
                  <a:srgbClr val="FF0000"/>
                </a:solidFill>
              </a:rPr>
              <a:t>Punctuation: </a:t>
            </a:r>
            <a:r>
              <a:rPr lang="en-AU" sz="1600" smtClean="0"/>
              <a:t>The use of the ellipsis highlights the extensive nature of the word ‘etcetera’, indicating the misery aroused by the immoral and oppressive state of English society, during this time. </a:t>
            </a:r>
          </a:p>
          <a:p>
            <a:pPr>
              <a:lnSpc>
                <a:spcPct val="80000"/>
              </a:lnSpc>
            </a:pPr>
            <a:r>
              <a:rPr lang="en-AU" sz="1600" b="1" smtClean="0">
                <a:solidFill>
                  <a:srgbClr val="FF0000"/>
                </a:solidFill>
              </a:rPr>
              <a:t>Allusion: </a:t>
            </a:r>
            <a:r>
              <a:rPr lang="en-AU" sz="1600" smtClean="0"/>
              <a:t>This poem is a riotous parody of the Victorian verse of A.E Housman. He was an English classical scholar and poet, best known to the general public for his cycle of poems </a:t>
            </a:r>
            <a:r>
              <a:rPr lang="en-AU" sz="1600" u="sng" smtClean="0"/>
              <a:t>A Shropshire Lad</a:t>
            </a:r>
            <a:r>
              <a:rPr lang="en-AU" sz="1600" smtClean="0"/>
              <a:t>.  His poems’ wistful evocation of doomed youth in the English countryside, in spare language and distinctive imagery, appealed strongly to late Victorian and Edwardian taste, and to many early twentieth century English composers both before and after the First World War.  Pound is mocking Housman’s melodramatic poetry and his exaggerated ideas of death.</a:t>
            </a:r>
          </a:p>
          <a:p>
            <a:pPr>
              <a:lnSpc>
                <a:spcPct val="80000"/>
              </a:lnSpc>
            </a:pPr>
            <a:endParaRPr lang="en-AU" sz="1600" smtClean="0"/>
          </a:p>
          <a:p>
            <a:pPr>
              <a:lnSpc>
                <a:spcPct val="80000"/>
              </a:lnSpc>
            </a:pPr>
            <a:endParaRPr lang="en-AU" sz="1000" smtClean="0"/>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dirty="0" smtClean="0">
                <a:solidFill>
                  <a:srgbClr val="FF0000"/>
                </a:solidFill>
                <a:latin typeface="AR CHRISTY" pitchFamily="2" charset="0"/>
              </a:rPr>
              <a:t>YOU DECIDE!-CONTRIBUTION TO MODERNITY</a:t>
            </a:r>
            <a:endParaRPr lang="en-AU" dirty="0">
              <a:solidFill>
                <a:srgbClr val="FF0000"/>
              </a:solidFill>
              <a:latin typeface="AR CHRISTY" pitchFamily="2" charset="0"/>
            </a:endParaRPr>
          </a:p>
        </p:txBody>
      </p:sp>
      <p:sp>
        <p:nvSpPr>
          <p:cNvPr id="3" name="Content Placeholder 2"/>
          <p:cNvSpPr>
            <a:spLocks noGrp="1"/>
          </p:cNvSpPr>
          <p:nvPr>
            <p:ph idx="1"/>
          </p:nvPr>
        </p:nvSpPr>
        <p:spPr/>
        <p:txBody>
          <a:bodyPr>
            <a:normAutofit/>
          </a:bodyPr>
          <a:lstStyle/>
          <a:p>
            <a:pPr>
              <a:lnSpc>
                <a:spcPct val="90000"/>
              </a:lnSpc>
              <a:buFont typeface="Arial" charset="0"/>
              <a:buNone/>
            </a:pPr>
            <a:r>
              <a:rPr lang="en-AU" sz="2700" smtClean="0">
                <a:solidFill>
                  <a:srgbClr val="FF0000"/>
                </a:solidFill>
              </a:rPr>
              <a:t>Which of the following is true about the poem?</a:t>
            </a:r>
          </a:p>
          <a:p>
            <a:pPr>
              <a:lnSpc>
                <a:spcPct val="90000"/>
              </a:lnSpc>
              <a:buFont typeface="Arial" charset="0"/>
              <a:buNone/>
            </a:pPr>
            <a:r>
              <a:rPr lang="en-AU" sz="2700" smtClean="0"/>
              <a:t>A) It targets existential ideas that were being explored during Modernity.</a:t>
            </a:r>
          </a:p>
          <a:p>
            <a:pPr>
              <a:lnSpc>
                <a:spcPct val="90000"/>
              </a:lnSpc>
              <a:buFont typeface="Arial" charset="0"/>
              <a:buNone/>
            </a:pPr>
            <a:r>
              <a:rPr lang="en-AU" sz="2700" smtClean="0"/>
              <a:t>B) It satirises romanticised English culture and literature.</a:t>
            </a:r>
          </a:p>
          <a:p>
            <a:pPr>
              <a:lnSpc>
                <a:spcPct val="90000"/>
              </a:lnSpc>
              <a:buFont typeface="Arial" charset="0"/>
              <a:buNone/>
            </a:pPr>
            <a:r>
              <a:rPr lang="en-AU" sz="2700" smtClean="0"/>
              <a:t>C) It demonstrates the insincerity and falseness of English society and shows a decline in patriotism.</a:t>
            </a:r>
          </a:p>
          <a:p>
            <a:pPr>
              <a:lnSpc>
                <a:spcPct val="90000"/>
              </a:lnSpc>
              <a:buFont typeface="Arial" charset="0"/>
              <a:buNone/>
            </a:pPr>
            <a:r>
              <a:rPr lang="en-AU" sz="2700" smtClean="0"/>
              <a:t>D) All of the above</a:t>
            </a:r>
          </a:p>
          <a:p>
            <a:pPr>
              <a:lnSpc>
                <a:spcPct val="90000"/>
              </a:lnSpc>
              <a:buFont typeface="Arial" charset="0"/>
              <a:buNone/>
            </a:pPr>
            <a:r>
              <a:rPr lang="en-AU" sz="2700" b="1" smtClean="0">
                <a:solidFill>
                  <a:srgbClr val="FF0000"/>
                </a:solidFill>
              </a:rPr>
              <a:t>THE ANSWER IS  INDEED THE MAJOR CONTRIBUTION OF THE POEM TO THE PERIOD OF MODERNITY!</a:t>
            </a:r>
          </a:p>
        </p:txBody>
      </p:sp>
    </p:spTree>
  </p:cSld>
  <p:clrMapOvr>
    <a:masterClrMapping/>
  </p:clrMapOvr>
  <p:transition>
    <p:cover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descr="C:\Users\Owner\Desktop\ep.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rtlCol="0">
            <a:normAutofit/>
          </a:bodyPr>
          <a:lstStyle/>
          <a:p>
            <a:pPr fontAlgn="auto">
              <a:spcAft>
                <a:spcPts val="0"/>
              </a:spcAft>
              <a:defRPr/>
            </a:pPr>
            <a:r>
              <a:rPr lang="en-AU" sz="4800" dirty="0" smtClean="0">
                <a:solidFill>
                  <a:srgbClr val="00B0F0"/>
                </a:solidFill>
                <a:effectLst>
                  <a:outerShdw blurRad="38100" dist="38100" dir="2700000" algn="tl">
                    <a:srgbClr val="000000">
                      <a:alpha val="43137"/>
                    </a:srgbClr>
                  </a:outerShdw>
                </a:effectLst>
                <a:latin typeface="AR CHRISTY" pitchFamily="2" charset="0"/>
              </a:rPr>
              <a:t>THE END!</a:t>
            </a:r>
            <a:endParaRPr lang="en-AU" sz="4800" dirty="0">
              <a:solidFill>
                <a:srgbClr val="00B0F0"/>
              </a:solidFill>
              <a:effectLst>
                <a:outerShdw blurRad="38100" dist="38100" dir="2700000" algn="tl">
                  <a:srgbClr val="000000">
                    <a:alpha val="43137"/>
                  </a:srgbClr>
                </a:outerShdw>
              </a:effectLst>
              <a:latin typeface="AR CHRISTY" pitchFamily="2" charset="0"/>
            </a:endParaRPr>
          </a:p>
        </p:txBody>
      </p:sp>
      <p:sp>
        <p:nvSpPr>
          <p:cNvPr id="3" name="Content Placeholder 2"/>
          <p:cNvSpPr>
            <a:spLocks noGrp="1"/>
          </p:cNvSpPr>
          <p:nvPr>
            <p:ph idx="1"/>
          </p:nvPr>
        </p:nvSpPr>
        <p:spPr/>
        <p:txBody>
          <a:bodyPr>
            <a:normAutofit/>
          </a:bodyPr>
          <a:lstStyle/>
          <a:p>
            <a:pPr algn="ctr">
              <a:buFont typeface="Arial" charset="0"/>
              <a:buNone/>
            </a:pPr>
            <a:r>
              <a:rPr lang="en-AU" sz="6000" smtClean="0">
                <a:solidFill>
                  <a:srgbClr val="FFFF00"/>
                </a:solidFill>
                <a:effectLst>
                  <a:outerShdw blurRad="38100" dist="38100" dir="2700000" algn="tl">
                    <a:srgbClr val="C0C0C0"/>
                  </a:outerShdw>
                </a:effectLst>
                <a:latin typeface="Fiolex Girls"/>
              </a:rPr>
              <a:t>“The difficulty of literature is not to write, but to write what you mean.”</a:t>
            </a:r>
          </a:p>
          <a:p>
            <a:pPr algn="ctr">
              <a:buFont typeface="Arial" charset="0"/>
              <a:buNone/>
            </a:pPr>
            <a:r>
              <a:rPr lang="en-AU" i="1" smtClean="0">
                <a:solidFill>
                  <a:schemeClr val="bg1"/>
                </a:solidFill>
              </a:rPr>
              <a:t>  </a:t>
            </a:r>
            <a:r>
              <a:rPr lang="en-AU" i="1" smtClean="0">
                <a:solidFill>
                  <a:srgbClr val="CC0000"/>
                </a:solidFill>
                <a:effectLst>
                  <a:outerShdw blurRad="38100" dist="38100" dir="2700000" algn="tl">
                    <a:srgbClr val="C0C0C0"/>
                  </a:outerShdw>
                </a:effectLst>
              </a:rPr>
              <a:t>Robert Louis Stevenson quotes</a:t>
            </a:r>
          </a:p>
          <a:p>
            <a:pPr algn="ctr">
              <a:buFont typeface="Arial" charset="0"/>
              <a:buNone/>
            </a:pPr>
            <a:r>
              <a:rPr lang="en-AU" i="1" smtClean="0">
                <a:solidFill>
                  <a:srgbClr val="CC0000"/>
                </a:solidFill>
                <a:effectLst>
                  <a:outerShdw blurRad="38100" dist="38100" dir="2700000" algn="tl">
                    <a:srgbClr val="C0C0C0"/>
                  </a:outerShdw>
                </a:effectLst>
              </a:rPr>
              <a:t> (Scottish Essayist, Poet and Author of fiction and travel books, 1850-1894)</a:t>
            </a:r>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b="1" smtClean="0">
                <a:solidFill>
                  <a:srgbClr val="FF0000"/>
                </a:solidFill>
                <a:latin typeface="AR CHRISTY"/>
              </a:rPr>
              <a:t>MODERNITY: DEFYING CONVENTION</a:t>
            </a:r>
          </a:p>
        </p:txBody>
      </p:sp>
      <p:sp>
        <p:nvSpPr>
          <p:cNvPr id="3" name="Content Placeholder 2"/>
          <p:cNvSpPr>
            <a:spLocks noGrp="1"/>
          </p:cNvSpPr>
          <p:nvPr>
            <p:ph idx="1"/>
          </p:nvPr>
        </p:nvSpPr>
        <p:spPr>
          <a:xfrm>
            <a:off x="0" y="1530350"/>
            <a:ext cx="5003800" cy="5327650"/>
          </a:xfrm>
        </p:spPr>
        <p:txBody>
          <a:bodyPr>
            <a:normAutofit/>
          </a:bodyPr>
          <a:lstStyle/>
          <a:p>
            <a:pPr>
              <a:lnSpc>
                <a:spcPct val="80000"/>
              </a:lnSpc>
            </a:pPr>
            <a:r>
              <a:rPr lang="en-AU" sz="1400" smtClean="0"/>
              <a:t>In the 1890s a strand of thinking began to assert that it was necessary to push aside previous norms.</a:t>
            </a:r>
          </a:p>
          <a:p>
            <a:pPr>
              <a:lnSpc>
                <a:spcPct val="80000"/>
              </a:lnSpc>
            </a:pPr>
            <a:r>
              <a:rPr lang="en-AU" sz="1400" smtClean="0"/>
              <a:t>It was argued that, if the nature of reality itself was in question, and if restrictions which had been in place around human activity were falling, then art would also have to change. </a:t>
            </a:r>
          </a:p>
          <a:p>
            <a:pPr>
              <a:lnSpc>
                <a:spcPct val="80000"/>
              </a:lnSpc>
            </a:pPr>
            <a:r>
              <a:rPr lang="en-AU" sz="1400" smtClean="0"/>
              <a:t>Powerfully influential in this wave of modernity were the theories of Sigmund Freud and Ernst Mach, who argued, that the mind had a fundamental structure, and that subjective experience was based on the interplay of the parts of the mind. </a:t>
            </a:r>
          </a:p>
          <a:p>
            <a:pPr>
              <a:lnSpc>
                <a:spcPct val="80000"/>
              </a:lnSpc>
            </a:pPr>
            <a:r>
              <a:rPr lang="en-AU" sz="1400" smtClean="0"/>
              <a:t>All modern writers were united by a romantic distrust of Victorian positivism and certainty. Instead they championed irrational thought processes through the lens of rationality. </a:t>
            </a:r>
          </a:p>
          <a:p>
            <a:pPr>
              <a:lnSpc>
                <a:spcPct val="80000"/>
              </a:lnSpc>
            </a:pPr>
            <a:r>
              <a:rPr lang="en-AU" sz="1400" smtClean="0"/>
              <a:t>Most of the prose and verse written during this period was experimental in the way it made comments on aspects of life including politics and society. Many felt disillusioned, especially after the consequences of the First World War, the brutality of the battle proving to the British Empire that it was not as ‘invincible’ as it had believed itself to be. </a:t>
            </a:r>
          </a:p>
          <a:p>
            <a:pPr>
              <a:lnSpc>
                <a:spcPct val="80000"/>
              </a:lnSpc>
            </a:pPr>
            <a:r>
              <a:rPr lang="en-AU" sz="1400" smtClean="0"/>
              <a:t>Consequently, this had led to a downfall in the values of upper-middle class societies mostly found in Europe. Novels such as </a:t>
            </a:r>
            <a:r>
              <a:rPr lang="en-AU" sz="1400" u="sng" smtClean="0"/>
              <a:t>Mrs Dalloway </a:t>
            </a:r>
            <a:r>
              <a:rPr lang="en-AU" sz="1400" smtClean="0"/>
              <a:t>by Virginia Woolf affirm this shift in values. </a:t>
            </a:r>
          </a:p>
          <a:p>
            <a:pPr>
              <a:lnSpc>
                <a:spcPct val="80000"/>
              </a:lnSpc>
            </a:pPr>
            <a:r>
              <a:rPr lang="en-AU" sz="1400" smtClean="0"/>
              <a:t>Experimental literature responded to a perceived crisis of the representation of raw truths through the development of new techniques to represent reality such as psychological time, fragmentation and stream of consciousness.  </a:t>
            </a:r>
          </a:p>
          <a:p>
            <a:pPr>
              <a:lnSpc>
                <a:spcPct val="80000"/>
              </a:lnSpc>
            </a:pPr>
            <a:endParaRPr lang="en-AU" sz="1400" smtClean="0"/>
          </a:p>
        </p:txBody>
      </p:sp>
      <p:pic>
        <p:nvPicPr>
          <p:cNvPr id="18435" name="Picture 4" descr="http://www.arenastage.org/shows-tickets/sub-text/2010-11-season/edward-albee-festival/images/img-freud.jpg"/>
          <p:cNvPicPr>
            <a:picLocks noChangeAspect="1" noChangeArrowheads="1"/>
          </p:cNvPicPr>
          <p:nvPr/>
        </p:nvPicPr>
        <p:blipFill>
          <a:blip r:embed="rId2"/>
          <a:srcRect/>
          <a:stretch>
            <a:fillRect/>
          </a:stretch>
        </p:blipFill>
        <p:spPr bwMode="auto">
          <a:xfrm>
            <a:off x="5349875" y="1412875"/>
            <a:ext cx="2098675" cy="2608263"/>
          </a:xfrm>
          <a:prstGeom prst="rect">
            <a:avLst/>
          </a:prstGeom>
          <a:noFill/>
          <a:ln w="9525">
            <a:noFill/>
            <a:miter lim="800000"/>
            <a:headEnd/>
            <a:tailEnd/>
          </a:ln>
        </p:spPr>
      </p:pic>
      <p:pic>
        <p:nvPicPr>
          <p:cNvPr id="18436" name="Picture 6" descr="http://media.tumblr.com/tumblr_l5uekkd87M1qzzh6g.jpg"/>
          <p:cNvPicPr>
            <a:picLocks noChangeAspect="1" noChangeArrowheads="1"/>
          </p:cNvPicPr>
          <p:nvPr/>
        </p:nvPicPr>
        <p:blipFill>
          <a:blip r:embed="rId3"/>
          <a:srcRect/>
          <a:stretch>
            <a:fillRect/>
          </a:stretch>
        </p:blipFill>
        <p:spPr bwMode="auto">
          <a:xfrm>
            <a:off x="6945313" y="4076700"/>
            <a:ext cx="2090737" cy="2781300"/>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79388" y="404813"/>
            <a:ext cx="4608512" cy="6048375"/>
          </a:xfrm>
        </p:spPr>
        <p:txBody>
          <a:bodyPr/>
          <a:lstStyle/>
          <a:p>
            <a:pPr algn="ctr" rtl="1">
              <a:buFont typeface="Arial" charset="0"/>
              <a:buNone/>
            </a:pPr>
            <a:r>
              <a:rPr lang="en-AU" b="1" smtClean="0">
                <a:solidFill>
                  <a:srgbClr val="7030A0"/>
                </a:solidFill>
                <a:latin typeface="AR CHRISTY"/>
              </a:rPr>
              <a:t>DO YOU PERSONALLY THINK THAT MODERNITY WAS INDEED A PERIOD THAT TRANSFORMED LITERATURE AND WHY? IF SO, DO YOU BELIEVE THAT IT WAS FOR THE BETTER?</a:t>
            </a:r>
          </a:p>
          <a:p>
            <a:pPr algn="ctr">
              <a:buFont typeface="Arial" charset="0"/>
              <a:buNone/>
            </a:pPr>
            <a:endParaRPr lang="en-AU" b="1" smtClean="0">
              <a:solidFill>
                <a:srgbClr val="FF0000"/>
              </a:solidFill>
              <a:latin typeface="AR CHRISTY"/>
            </a:endParaRPr>
          </a:p>
          <a:p>
            <a:pPr algn="ctr">
              <a:buFont typeface="Arial" charset="0"/>
              <a:buNone/>
            </a:pPr>
            <a:endParaRPr lang="en-AU" b="1" smtClean="0">
              <a:solidFill>
                <a:srgbClr val="FF0000"/>
              </a:solidFill>
              <a:latin typeface="AR CHRISTY"/>
            </a:endParaRPr>
          </a:p>
          <a:p>
            <a:pPr algn="ctr">
              <a:buFont typeface="Arial" charset="0"/>
              <a:buNone/>
            </a:pPr>
            <a:endParaRPr lang="en-AU" sz="2400" b="1" smtClean="0">
              <a:solidFill>
                <a:srgbClr val="FF0000"/>
              </a:solidFill>
              <a:latin typeface="AR CHRISTY"/>
            </a:endParaRPr>
          </a:p>
          <a:p>
            <a:pPr algn="ctr">
              <a:buFont typeface="Arial" charset="0"/>
              <a:buNone/>
            </a:pPr>
            <a:endParaRPr lang="en-AU" sz="4800" b="1" smtClean="0">
              <a:solidFill>
                <a:srgbClr val="FF0000"/>
              </a:solidFill>
              <a:latin typeface="AR CHRISTY"/>
            </a:endParaRPr>
          </a:p>
        </p:txBody>
      </p:sp>
      <p:pic>
        <p:nvPicPr>
          <p:cNvPr id="19458" name="Picture 5" descr="C:\Users\Owner\Desktop\untitled.bmp"/>
          <p:cNvPicPr>
            <a:picLocks noChangeAspect="1" noChangeArrowheads="1"/>
          </p:cNvPicPr>
          <p:nvPr/>
        </p:nvPicPr>
        <p:blipFill>
          <a:blip r:embed="rId2"/>
          <a:srcRect/>
          <a:stretch>
            <a:fillRect/>
          </a:stretch>
        </p:blipFill>
        <p:spPr bwMode="auto">
          <a:xfrm>
            <a:off x="4716463" y="1773238"/>
            <a:ext cx="4202112" cy="285115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260350"/>
            <a:ext cx="8229600" cy="922338"/>
          </a:xfrm>
        </p:spPr>
        <p:txBody>
          <a:bodyPr>
            <a:noAutofit/>
          </a:bodyPr>
          <a:lstStyle/>
          <a:p>
            <a:r>
              <a:rPr lang="en-AU" sz="2800" b="1" smtClean="0">
                <a:solidFill>
                  <a:srgbClr val="FF0000"/>
                </a:solidFill>
                <a:latin typeface="AR CHRISTY"/>
              </a:rPr>
              <a:t>EZRA POUND-a man ‘who wanted to create paradise’</a:t>
            </a:r>
          </a:p>
        </p:txBody>
      </p:sp>
      <p:sp>
        <p:nvSpPr>
          <p:cNvPr id="5" name="Content Placeholder 4"/>
          <p:cNvSpPr>
            <a:spLocks noGrp="1"/>
          </p:cNvSpPr>
          <p:nvPr>
            <p:ph idx="1"/>
          </p:nvPr>
        </p:nvSpPr>
        <p:spPr>
          <a:xfrm>
            <a:off x="0" y="1196975"/>
            <a:ext cx="6227763" cy="5661025"/>
          </a:xfrm>
        </p:spPr>
        <p:txBody>
          <a:bodyPr>
            <a:normAutofit/>
          </a:bodyPr>
          <a:lstStyle/>
          <a:p>
            <a:pPr>
              <a:lnSpc>
                <a:spcPct val="80000"/>
              </a:lnSpc>
            </a:pPr>
            <a:r>
              <a:rPr lang="en-AU" sz="1600" smtClean="0"/>
              <a:t>Ezra Weston Loomis Pound (30 October 1885 – 1 November 1972) was an American poet and critic, and a major figure in the early modernist movement in poetry. He became known for his role in developing Imagism.</a:t>
            </a:r>
          </a:p>
          <a:p>
            <a:pPr>
              <a:lnSpc>
                <a:spcPct val="80000"/>
              </a:lnSpc>
            </a:pPr>
            <a:r>
              <a:rPr lang="en-AU" sz="1600" smtClean="0"/>
              <a:t>Pound is considered the poet most responsible for defining and promoting a modernist aesthetic in poetry. </a:t>
            </a:r>
          </a:p>
          <a:p>
            <a:pPr>
              <a:lnSpc>
                <a:spcPct val="80000"/>
              </a:lnSpc>
            </a:pPr>
            <a:r>
              <a:rPr lang="en-AU" sz="1600" smtClean="0"/>
              <a:t>Working in London in the early 20th century, Pound helped to discover and shape the work of contemporaries such as T. S. Eliot, James Joyce, Robert Frost, and Ernest Hemingway. </a:t>
            </a:r>
          </a:p>
          <a:p>
            <a:pPr>
              <a:lnSpc>
                <a:spcPct val="80000"/>
              </a:lnSpc>
            </a:pPr>
            <a:r>
              <a:rPr lang="en-AU" sz="1600" smtClean="0"/>
              <a:t>It was Pound who was responsible for the publication in 1915 of Eliot's </a:t>
            </a:r>
            <a:r>
              <a:rPr lang="en-AU" sz="1600" u="sng" smtClean="0"/>
              <a:t>The Love Song of J. Alfred Prufrock</a:t>
            </a:r>
            <a:r>
              <a:rPr lang="en-AU" sz="1600" smtClean="0"/>
              <a:t>, and for the serialisation from 1918 of Joyce's </a:t>
            </a:r>
            <a:r>
              <a:rPr lang="en-AU" sz="1600" u="sng" smtClean="0"/>
              <a:t>Ulysses</a:t>
            </a:r>
            <a:r>
              <a:rPr lang="en-AU" sz="1600" smtClean="0"/>
              <a:t>. </a:t>
            </a:r>
          </a:p>
          <a:p>
            <a:pPr>
              <a:lnSpc>
                <a:spcPct val="80000"/>
              </a:lnSpc>
            </a:pPr>
            <a:r>
              <a:rPr lang="en-AU" sz="1600" smtClean="0"/>
              <a:t>Outraged by the loss of life during the First World War, he lost faith in England, blaming usury and international capitalism for the war. He moved to Italy in 1924 where throughout the 1930s and 1940s, he embraced Benito Mussolini's fascism and expressed support for Adolf Hitler. </a:t>
            </a:r>
          </a:p>
          <a:p>
            <a:pPr>
              <a:lnSpc>
                <a:spcPct val="80000"/>
              </a:lnSpc>
            </a:pPr>
            <a:r>
              <a:rPr lang="en-AU" sz="1600" smtClean="0"/>
              <a:t>Pound was arrested for treason by American forces in Italy in 1945. He spent months in detention in a U.S. military camp in Pisa. Deemed unfit to stand trial he was incarcerated in St. Elizabeth’s psychiatric hospital in Washington, D.C., for over 12 years. </a:t>
            </a:r>
          </a:p>
          <a:p>
            <a:pPr>
              <a:lnSpc>
                <a:spcPct val="80000"/>
              </a:lnSpc>
            </a:pPr>
            <a:r>
              <a:rPr lang="en-AU" sz="1600" smtClean="0"/>
              <a:t>While in custody in Italy he had begun work on sections of </a:t>
            </a:r>
            <a:r>
              <a:rPr lang="en-AU" sz="1600" u="sng" smtClean="0"/>
              <a:t>The Cantos</a:t>
            </a:r>
            <a:r>
              <a:rPr lang="en-AU" sz="1600" smtClean="0"/>
              <a:t> that became known as </a:t>
            </a:r>
            <a:r>
              <a:rPr lang="en-AU" sz="1600" u="sng" smtClean="0"/>
              <a:t>The Pisan Cantos</a:t>
            </a:r>
            <a:r>
              <a:rPr lang="en-AU" sz="1600" smtClean="0"/>
              <a:t> (1948), for which he was awarded the Bollingen Prize in 1949 by the Library of Congress. </a:t>
            </a:r>
          </a:p>
          <a:p>
            <a:pPr>
              <a:lnSpc>
                <a:spcPct val="80000"/>
              </a:lnSpc>
            </a:pPr>
            <a:r>
              <a:rPr lang="en-AU" sz="1600" smtClean="0"/>
              <a:t>He was released from St. Elizabeth’s in 1958 and returned to live in Italy until his death. </a:t>
            </a:r>
          </a:p>
          <a:p>
            <a:pPr>
              <a:lnSpc>
                <a:spcPct val="80000"/>
              </a:lnSpc>
            </a:pPr>
            <a:endParaRPr lang="en-AU" sz="1600" smtClean="0"/>
          </a:p>
          <a:p>
            <a:pPr>
              <a:lnSpc>
                <a:spcPct val="80000"/>
              </a:lnSpc>
            </a:pPr>
            <a:endParaRPr lang="en-AU" sz="800" smtClean="0"/>
          </a:p>
        </p:txBody>
      </p:sp>
      <p:pic>
        <p:nvPicPr>
          <p:cNvPr id="20483" name="Picture 2" descr="C:\Users\Owner\Desktop\Ezra_Pound_1945_May_26_mug_shot.jpg"/>
          <p:cNvPicPr>
            <a:picLocks noChangeAspect="1" noChangeArrowheads="1"/>
          </p:cNvPicPr>
          <p:nvPr/>
        </p:nvPicPr>
        <p:blipFill>
          <a:blip r:embed="rId2"/>
          <a:srcRect/>
          <a:stretch>
            <a:fillRect/>
          </a:stretch>
        </p:blipFill>
        <p:spPr bwMode="auto">
          <a:xfrm>
            <a:off x="6227763" y="1557338"/>
            <a:ext cx="2916237" cy="4973637"/>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AU" smtClean="0">
                <a:solidFill>
                  <a:srgbClr val="FF0000"/>
                </a:solidFill>
                <a:latin typeface="AR CHRISTY"/>
              </a:rPr>
              <a:t>POUND’S IMAGINISM</a:t>
            </a:r>
          </a:p>
        </p:txBody>
      </p:sp>
      <p:pic>
        <p:nvPicPr>
          <p:cNvPr id="4" name="Ezra Pound- Imagist Poetry.mp3">
            <a:hlinkClick r:id="" action="ppaction://media"/>
          </p:cNvPr>
          <p:cNvPicPr>
            <a:picLocks noGrp="1" noRot="1" noChangeAspect="1"/>
          </p:cNvPicPr>
          <p:nvPr>
            <p:ph idx="1"/>
            <a:audioFile r:link="rId1"/>
          </p:nvPr>
        </p:nvPicPr>
        <p:blipFill>
          <a:blip r:embed="rId3"/>
          <a:srcRect/>
          <a:stretch>
            <a:fillRect/>
          </a:stretch>
        </p:blipFill>
        <p:spPr>
          <a:xfrm>
            <a:off x="5724525" y="2060575"/>
            <a:ext cx="2960688" cy="2960688"/>
          </a:xfrm>
        </p:spPr>
      </p:pic>
      <p:sp>
        <p:nvSpPr>
          <p:cNvPr id="21507" name="Rectangle 4"/>
          <p:cNvSpPr>
            <a:spLocks noChangeArrowheads="1"/>
          </p:cNvSpPr>
          <p:nvPr/>
        </p:nvSpPr>
        <p:spPr bwMode="auto">
          <a:xfrm>
            <a:off x="179388" y="1557338"/>
            <a:ext cx="4932362" cy="4800600"/>
          </a:xfrm>
          <a:prstGeom prst="rect">
            <a:avLst/>
          </a:prstGeom>
          <a:noFill/>
          <a:ln w="9525">
            <a:noFill/>
            <a:miter lim="800000"/>
            <a:headEnd/>
            <a:tailEnd/>
          </a:ln>
        </p:spPr>
        <p:txBody>
          <a:bodyPr>
            <a:spAutoFit/>
          </a:bodyPr>
          <a:lstStyle/>
          <a:p>
            <a:r>
              <a:rPr lang="en-AU">
                <a:latin typeface="Calibri" pitchFamily="34" charset="0"/>
              </a:rPr>
              <a:t>Pound understood that to change the structure of your language is to change the way you think and see the world. The aim was clarity: a fight against abstraction, romanticism, rhetoric, inversion of word order, and over-use of adjectives. Pound later said they agreed in the spring or early summer of 1912 on three principles:</a:t>
            </a:r>
          </a:p>
          <a:p>
            <a:r>
              <a:rPr lang="en-AU">
                <a:solidFill>
                  <a:srgbClr val="FF0000"/>
                </a:solidFill>
                <a:latin typeface="Calibri" pitchFamily="34" charset="0"/>
              </a:rPr>
              <a:t>1. </a:t>
            </a:r>
            <a:r>
              <a:rPr lang="en-AU">
                <a:latin typeface="Calibri" pitchFamily="34" charset="0"/>
              </a:rPr>
              <a:t>Direct treatment of the "thing" whether subjective or objective.</a:t>
            </a:r>
            <a:br>
              <a:rPr lang="en-AU">
                <a:latin typeface="Calibri" pitchFamily="34" charset="0"/>
              </a:rPr>
            </a:br>
            <a:r>
              <a:rPr lang="en-AU">
                <a:solidFill>
                  <a:srgbClr val="FF0000"/>
                </a:solidFill>
                <a:latin typeface="Calibri" pitchFamily="34" charset="0"/>
              </a:rPr>
              <a:t>2. </a:t>
            </a:r>
            <a:r>
              <a:rPr lang="en-AU">
                <a:latin typeface="Calibri" pitchFamily="34" charset="0"/>
              </a:rPr>
              <a:t>To use absolutely no word that does not contribute to the presentation.</a:t>
            </a:r>
            <a:br>
              <a:rPr lang="en-AU">
                <a:latin typeface="Calibri" pitchFamily="34" charset="0"/>
              </a:rPr>
            </a:br>
            <a:r>
              <a:rPr lang="en-AU">
                <a:solidFill>
                  <a:srgbClr val="FF0000"/>
                </a:solidFill>
                <a:latin typeface="Calibri" pitchFamily="34" charset="0"/>
              </a:rPr>
              <a:t>3. </a:t>
            </a:r>
            <a:r>
              <a:rPr lang="en-AU">
                <a:latin typeface="Calibri" pitchFamily="34" charset="0"/>
              </a:rPr>
              <a:t>As regarding rhythm: to compose in the sequence of the musical phrase, not in sequence of a metronome.</a:t>
            </a:r>
          </a:p>
          <a:p>
            <a:r>
              <a:rPr lang="en-AU">
                <a:latin typeface="Calibri" pitchFamily="34" charset="0"/>
              </a:rPr>
              <a:t>THIS STYLE OF WRITING PERSONIFIED NOT ONLY HIS OWN WRITING BUT MANY OTHER PIECES IN THE PERIOD OF MODERNITY. </a:t>
            </a:r>
          </a:p>
        </p:txBody>
      </p:sp>
    </p:spTree>
  </p:cSld>
  <p:clrMapOvr>
    <a:masterClrMapping/>
  </p:clrMapOvr>
  <p:transition>
    <p:randomBar/>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350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a:lstStyle/>
          <a:p>
            <a:r>
              <a:rPr lang="en-AU" b="1" smtClean="0">
                <a:solidFill>
                  <a:srgbClr val="CC0000"/>
                </a:solidFill>
              </a:rPr>
              <a:t>So, did you spot it?</a:t>
            </a:r>
            <a:endParaRPr lang="en-US" b="1" smtClean="0">
              <a:solidFill>
                <a:srgbClr val="CC0000"/>
              </a:solidFill>
            </a:endParaRPr>
          </a:p>
        </p:txBody>
      </p:sp>
      <p:sp>
        <p:nvSpPr>
          <p:cNvPr id="45059" name="Rectangle 3"/>
          <p:cNvSpPr>
            <a:spLocks noGrp="1"/>
          </p:cNvSpPr>
          <p:nvPr>
            <p:ph type="body" idx="1"/>
          </p:nvPr>
        </p:nvSpPr>
        <p:spPr/>
        <p:txBody>
          <a:bodyPr/>
          <a:lstStyle/>
          <a:p>
            <a:pPr algn="ctr">
              <a:lnSpc>
                <a:spcPct val="90000"/>
              </a:lnSpc>
              <a:buFont typeface="Arial" charset="0"/>
              <a:buNone/>
            </a:pPr>
            <a:r>
              <a:rPr lang="en-AU" sz="2800" smtClean="0"/>
              <a:t>In the poem:</a:t>
            </a:r>
          </a:p>
          <a:p>
            <a:pPr algn="ctr">
              <a:lnSpc>
                <a:spcPct val="90000"/>
              </a:lnSpc>
              <a:buFont typeface="Arial" charset="0"/>
              <a:buNone/>
            </a:pPr>
            <a:endParaRPr lang="en-AU" sz="2800" b="1" u="sng" smtClean="0">
              <a:solidFill>
                <a:srgbClr val="FF3399"/>
              </a:solidFill>
              <a:latin typeface="Castellar" pitchFamily="18" charset="0"/>
            </a:endParaRPr>
          </a:p>
          <a:p>
            <a:pPr algn="ctr">
              <a:lnSpc>
                <a:spcPct val="90000"/>
              </a:lnSpc>
              <a:buFont typeface="Arial" charset="0"/>
              <a:buNone/>
            </a:pPr>
            <a:r>
              <a:rPr lang="en-AU" sz="2800" b="1" u="sng" smtClean="0">
                <a:solidFill>
                  <a:srgbClr val="FF3399"/>
                </a:solidFill>
                <a:latin typeface="Castellar" pitchFamily="18" charset="0"/>
              </a:rPr>
              <a:t>L’ART</a:t>
            </a:r>
          </a:p>
          <a:p>
            <a:pPr algn="ctr">
              <a:lnSpc>
                <a:spcPct val="90000"/>
              </a:lnSpc>
              <a:buFont typeface="Arial" charset="0"/>
              <a:buNone/>
            </a:pPr>
            <a:endParaRPr lang="en-AU" sz="2800" b="1" i="1" smtClean="0">
              <a:solidFill>
                <a:srgbClr val="FF3399"/>
              </a:solidFill>
              <a:effectLst>
                <a:outerShdw blurRad="38100" dist="38100" dir="2700000" algn="tl">
                  <a:srgbClr val="C0C0C0"/>
                </a:outerShdw>
              </a:effectLst>
              <a:latin typeface="Castellar" pitchFamily="18" charset="0"/>
            </a:endParaRPr>
          </a:p>
          <a:p>
            <a:pPr algn="ctr">
              <a:lnSpc>
                <a:spcPct val="90000"/>
              </a:lnSpc>
              <a:buFont typeface="Arial" charset="0"/>
              <a:buNone/>
            </a:pPr>
            <a:r>
              <a:rPr lang="en-AU" sz="2800" i="1" smtClean="0">
                <a:solidFill>
                  <a:schemeClr val="hlink"/>
                </a:solidFill>
                <a:effectLst>
                  <a:outerShdw blurRad="38100" dist="38100" dir="2700000" algn="tl">
                    <a:srgbClr val="C0C0C0"/>
                  </a:outerShdw>
                </a:effectLst>
              </a:rPr>
              <a:t>“Green arsenic smeared on an egg-white cloth,</a:t>
            </a:r>
          </a:p>
          <a:p>
            <a:pPr algn="ctr">
              <a:lnSpc>
                <a:spcPct val="90000"/>
              </a:lnSpc>
              <a:buFont typeface="Arial" charset="0"/>
              <a:buNone/>
            </a:pPr>
            <a:r>
              <a:rPr lang="en-AU" sz="2800" i="1" smtClean="0">
                <a:solidFill>
                  <a:schemeClr val="hlink"/>
                </a:solidFill>
                <a:effectLst>
                  <a:outerShdw blurRad="38100" dist="38100" dir="2700000" algn="tl">
                    <a:srgbClr val="C0C0C0"/>
                  </a:outerShdw>
                </a:effectLst>
              </a:rPr>
              <a:t>Crushed strawberries! Come, let us feast our eyes.”</a:t>
            </a:r>
          </a:p>
          <a:p>
            <a:pPr>
              <a:lnSpc>
                <a:spcPct val="90000"/>
              </a:lnSpc>
              <a:buFont typeface="Arial" charset="0"/>
              <a:buNone/>
            </a:pPr>
            <a:endParaRPr lang="en-AU" sz="2800" smtClean="0">
              <a:solidFill>
                <a:schemeClr val="hlink"/>
              </a:solidFill>
            </a:endParaRPr>
          </a:p>
          <a:p>
            <a:pPr algn="ctr">
              <a:lnSpc>
                <a:spcPct val="90000"/>
              </a:lnSpc>
              <a:buFont typeface="Arial" charset="0"/>
              <a:buNone/>
            </a:pPr>
            <a:r>
              <a:rPr lang="en-AU" sz="2800" smtClean="0"/>
              <a:t>How can you classify this poem as one that mirrors the ideas expressed in the Imagism movement?</a:t>
            </a:r>
            <a:endParaRPr lang="en-US" sz="28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4638"/>
            <a:ext cx="8229600" cy="1425575"/>
          </a:xfrm>
        </p:spPr>
        <p:txBody>
          <a:bodyPr>
            <a:normAutofit/>
          </a:bodyPr>
          <a:lstStyle/>
          <a:p>
            <a:r>
              <a:rPr lang="en-AU" sz="4000" smtClean="0">
                <a:solidFill>
                  <a:srgbClr val="FF0000"/>
                </a:solidFill>
                <a:latin typeface="AR CHRISTY"/>
              </a:rPr>
              <a:t/>
            </a:r>
            <a:br>
              <a:rPr lang="en-AU" sz="4000" smtClean="0">
                <a:solidFill>
                  <a:srgbClr val="FF0000"/>
                </a:solidFill>
                <a:latin typeface="AR CHRISTY"/>
              </a:rPr>
            </a:br>
            <a:r>
              <a:rPr lang="en-AU" sz="4000" b="1" smtClean="0">
                <a:solidFill>
                  <a:srgbClr val="FF0000"/>
                </a:solidFill>
                <a:latin typeface="AR CHRISTY"/>
              </a:rPr>
              <a:t>FIRST POEM</a:t>
            </a:r>
            <a:r>
              <a:rPr lang="en-AU" sz="4000" b="1" u="sng" smtClean="0">
                <a:solidFill>
                  <a:srgbClr val="FF0000"/>
                </a:solidFill>
                <a:latin typeface="AR CHRISTY"/>
              </a:rPr>
              <a:t>-IN A STATION OF THE METRO </a:t>
            </a:r>
            <a:r>
              <a:rPr lang="en-AU" sz="4000" b="1" smtClean="0">
                <a:solidFill>
                  <a:srgbClr val="FF0000"/>
                </a:solidFill>
                <a:latin typeface="AR CHRISTY"/>
              </a:rPr>
              <a:t>(1913)</a:t>
            </a:r>
            <a:r>
              <a:rPr lang="en-AU" sz="4000" smtClean="0"/>
              <a:t/>
            </a:r>
            <a:br>
              <a:rPr lang="en-AU" sz="4000" smtClean="0"/>
            </a:br>
            <a:endParaRPr lang="en-AU" sz="4000" smtClean="0"/>
          </a:p>
        </p:txBody>
      </p:sp>
      <p:sp>
        <p:nvSpPr>
          <p:cNvPr id="3" name="Content Placeholder 2"/>
          <p:cNvSpPr>
            <a:spLocks noGrp="1"/>
          </p:cNvSpPr>
          <p:nvPr>
            <p:ph idx="4294967295"/>
          </p:nvPr>
        </p:nvSpPr>
        <p:spPr>
          <a:xfrm>
            <a:off x="179388" y="1628775"/>
            <a:ext cx="8229600" cy="4525963"/>
          </a:xfrm>
        </p:spPr>
        <p:txBody>
          <a:bodyPr>
            <a:normAutofit/>
          </a:bodyPr>
          <a:lstStyle/>
          <a:p>
            <a:pPr algn="ctr">
              <a:buFont typeface="Arial" charset="0"/>
              <a:buNone/>
            </a:pPr>
            <a:r>
              <a:rPr lang="en-AU" sz="5400" b="1" smtClean="0">
                <a:effectLst>
                  <a:outerShdw blurRad="38100" dist="38100" dir="2700000" algn="tl">
                    <a:srgbClr val="C0C0C0"/>
                  </a:outerShdw>
                </a:effectLst>
                <a:latin typeface="Edwardian Script ITC" pitchFamily="66" charset="0"/>
              </a:rPr>
              <a:t>    The apparition of these faces in the crowd; Petals on a wet, black bough.”</a:t>
            </a:r>
          </a:p>
          <a:p>
            <a:pPr>
              <a:buFont typeface="Arial" charset="0"/>
              <a:buNone/>
            </a:pPr>
            <a:r>
              <a:rPr lang="en-AU" smtClean="0"/>
              <a:t/>
            </a:r>
            <a:br>
              <a:rPr lang="en-AU" smtClean="0"/>
            </a:br>
            <a:endParaRPr lang="en-AU" smtClean="0"/>
          </a:p>
          <a:p>
            <a:endParaRPr lang="en-AU" smtClean="0"/>
          </a:p>
        </p:txBody>
      </p:sp>
      <p:pic>
        <p:nvPicPr>
          <p:cNvPr id="40964" name="Picture 2" descr="C:\Users\Owner\Desktop\desaturated-rose.jpg"/>
          <p:cNvPicPr>
            <a:picLocks noChangeAspect="1" noChangeArrowheads="1"/>
          </p:cNvPicPr>
          <p:nvPr/>
        </p:nvPicPr>
        <p:blipFill>
          <a:blip r:embed="rId2"/>
          <a:srcRect/>
          <a:stretch>
            <a:fillRect/>
          </a:stretch>
        </p:blipFill>
        <p:spPr bwMode="auto">
          <a:xfrm>
            <a:off x="2771775" y="3573463"/>
            <a:ext cx="3535363" cy="2651125"/>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p:txBody>
          <a:bodyPr/>
          <a:lstStyle/>
          <a:p>
            <a:r>
              <a:rPr lang="en-AU" sz="6000" b="1" smtClean="0">
                <a:solidFill>
                  <a:srgbClr val="FF0000"/>
                </a:solidFill>
                <a:latin typeface="AR CHRISTY"/>
              </a:rPr>
              <a:t>ANALYSIS</a:t>
            </a:r>
          </a:p>
        </p:txBody>
      </p:sp>
      <p:sp>
        <p:nvSpPr>
          <p:cNvPr id="41987" name="Content Placeholder 2"/>
          <p:cNvSpPr>
            <a:spLocks noGrp="1"/>
          </p:cNvSpPr>
          <p:nvPr>
            <p:ph idx="4294967295"/>
          </p:nvPr>
        </p:nvSpPr>
        <p:spPr>
          <a:xfrm>
            <a:off x="0" y="1268413"/>
            <a:ext cx="5508625" cy="5589587"/>
          </a:xfrm>
        </p:spPr>
        <p:txBody>
          <a:bodyPr/>
          <a:lstStyle/>
          <a:p>
            <a:r>
              <a:rPr lang="en-AU" sz="1800" b="1" smtClean="0">
                <a:solidFill>
                  <a:srgbClr val="FF0000"/>
                </a:solidFill>
              </a:rPr>
              <a:t>Context: </a:t>
            </a:r>
            <a:r>
              <a:rPr lang="en-AU" sz="1800" smtClean="0"/>
              <a:t>The poem was published in 1913, during the Modernist period and is considered one of the leading poems of the Imagist tradition. The poem is Pound’s written equivalent for the moment of revelation and intense emotion he felt at the Metro at La Concorde, Paris. It is a set of images that have unexpected likeness and convey the rare emotion  of disillusionment that Pound was experiencing at that time. </a:t>
            </a:r>
          </a:p>
          <a:p>
            <a:r>
              <a:rPr lang="en-AU" sz="1800" b="1" smtClean="0">
                <a:solidFill>
                  <a:srgbClr val="FF0000"/>
                </a:solidFill>
              </a:rPr>
              <a:t>Meaning and ideas expressed: </a:t>
            </a:r>
            <a:r>
              <a:rPr lang="en-AU" sz="1800" smtClean="0"/>
              <a:t>Pound simply wished to translate his perception of beauty in the midst of ugliness into a single, perfect image in written form. "In a poem of this sort," as Pound explained, "one is trying to record the precise instant when a thing outward and objective transforms itself, or darts into a thing inward and subjective." Many critics argue that it deliberately transcends traditional form and therefore its meaning is solely found in its technique as opposed to in its content.</a:t>
            </a:r>
          </a:p>
          <a:p>
            <a:endParaRPr lang="en-AU" sz="1800" smtClean="0"/>
          </a:p>
          <a:p>
            <a:pPr>
              <a:buFont typeface="Arial" charset="0"/>
              <a:buNone/>
            </a:pPr>
            <a:r>
              <a:rPr lang="en-AU" sz="1800" smtClean="0"/>
              <a:t> </a:t>
            </a:r>
          </a:p>
          <a:p>
            <a:endParaRPr lang="en-AU" sz="1800" smtClean="0"/>
          </a:p>
        </p:txBody>
      </p:sp>
      <p:pic>
        <p:nvPicPr>
          <p:cNvPr id="41988" name="Picture 1" descr="C:\Users\Owner\Desktop\boston_tram_sidewalk1.jpg"/>
          <p:cNvPicPr>
            <a:picLocks noChangeAspect="1" noChangeArrowheads="1"/>
          </p:cNvPicPr>
          <p:nvPr/>
        </p:nvPicPr>
        <p:blipFill>
          <a:blip r:embed="rId2"/>
          <a:srcRect/>
          <a:stretch>
            <a:fillRect/>
          </a:stretch>
        </p:blipFill>
        <p:spPr bwMode="auto">
          <a:xfrm>
            <a:off x="5508625" y="1989138"/>
            <a:ext cx="3635375" cy="2940050"/>
          </a:xfrm>
          <a:prstGeom prst="rect">
            <a:avLst/>
          </a:prstGeom>
          <a:noFill/>
          <a:ln w="9525">
            <a:noFill/>
            <a:miter lim="800000"/>
            <a:headEnd/>
            <a:tailEnd/>
          </a:ln>
        </p:spPr>
      </p:pic>
    </p:spTree>
  </p:cSld>
  <p:clrMapOvr>
    <a:masterClrMapping/>
  </p:clrMapOvr>
  <p:transition>
    <p:blinds/>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3044</Words>
  <Application>Microsoft Office PowerPoint</Application>
  <PresentationFormat>On-screen Show (4:3)</PresentationFormat>
  <Paragraphs>120</Paragraphs>
  <Slides>23</Slides>
  <Notes>1</Notes>
  <HiddenSlides>0</HiddenSlides>
  <MMClips>1</MMClips>
  <ScaleCrop>false</ScaleCrop>
  <HeadingPairs>
    <vt:vector size="6" baseType="variant">
      <vt:variant>
        <vt:lpstr>Fonts Used</vt:lpstr>
      </vt:variant>
      <vt:variant>
        <vt:i4>9</vt:i4>
      </vt:variant>
      <vt:variant>
        <vt:lpstr>Design Template</vt:lpstr>
      </vt:variant>
      <vt:variant>
        <vt:i4>1</vt:i4>
      </vt:variant>
      <vt:variant>
        <vt:lpstr>Slide Titles</vt:lpstr>
      </vt:variant>
      <vt:variant>
        <vt:i4>23</vt:i4>
      </vt:variant>
    </vt:vector>
  </HeadingPairs>
  <TitlesOfParts>
    <vt:vector size="33" baseType="lpstr">
      <vt:lpstr>Calibri</vt:lpstr>
      <vt:lpstr>Arial</vt:lpstr>
      <vt:lpstr>Britannic Bold</vt:lpstr>
      <vt:lpstr>Aharoni</vt:lpstr>
      <vt:lpstr>AR CHRISTY</vt:lpstr>
      <vt:lpstr>Castellar</vt:lpstr>
      <vt:lpstr>Edwardian Script ITC</vt:lpstr>
      <vt:lpstr>Times New Roman</vt:lpstr>
      <vt:lpstr>Fiolex Girls</vt:lpstr>
      <vt:lpstr>Office Theme</vt:lpstr>
      <vt:lpstr>EZRA POUND-A MAN OF MODERNITY</vt:lpstr>
      <vt:lpstr>Wait! Why the history lesson?</vt:lpstr>
      <vt:lpstr>MODERNITY: DEFYING CONVENTION</vt:lpstr>
      <vt:lpstr>Slide 4</vt:lpstr>
      <vt:lpstr>EZRA POUND-a man ‘who wanted to create paradise’</vt:lpstr>
      <vt:lpstr>POUND’S IMAGINISM</vt:lpstr>
      <vt:lpstr>So, did you spot it?</vt:lpstr>
      <vt:lpstr> FIRST POEM-IN A STATION OF THE METRO (1913) </vt:lpstr>
      <vt:lpstr>ANALYSIS</vt:lpstr>
      <vt:lpstr>Stylistic techniques</vt:lpstr>
      <vt:lpstr> Time to appreciate some rather ‘short’ poetry-contribution to Modernity</vt:lpstr>
      <vt:lpstr>Now, you try!</vt:lpstr>
      <vt:lpstr>The muse of literature...</vt:lpstr>
      <vt:lpstr>Is what you PERCIEVE!</vt:lpstr>
      <vt:lpstr>SECOND POEM-BALLAD FOR GLOOM (1908)</vt:lpstr>
      <vt:lpstr>ANALYSIS</vt:lpstr>
      <vt:lpstr>Stylistic techniques</vt:lpstr>
      <vt:lpstr>CONTRIBUTION TO MODERNITY</vt:lpstr>
      <vt:lpstr> FINAL POEM-Song in the manner of Housman (1911) </vt:lpstr>
      <vt:lpstr>ANALYSIS</vt:lpstr>
      <vt:lpstr>Stylistic techniques</vt:lpstr>
      <vt:lpstr>YOU DECIDE!-CONTRIBUTION TO MODERNITY</vt:lpstr>
      <vt:lpstr>THE END!</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EZRA POUND-A MAN OF MODERNITY</dc:title>
  <dc:creator>Owner</dc:creator>
  <cp:lastModifiedBy>admin</cp:lastModifiedBy>
  <cp:revision>20</cp:revision>
  <dcterms:created xsi:type="dcterms:W3CDTF">2011-05-08T08:42:21Z</dcterms:created>
  <dcterms:modified xsi:type="dcterms:W3CDTF">2000-12-31T17:18:51Z</dcterms:modified>
</cp:coreProperties>
</file>